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1"/>
  </p:notesMasterIdLst>
  <p:handoutMasterIdLst>
    <p:handoutMasterId r:id="rId22"/>
  </p:handoutMasterIdLst>
  <p:sldIdLst>
    <p:sldId id="292" r:id="rId5"/>
    <p:sldId id="257" r:id="rId6"/>
    <p:sldId id="258" r:id="rId7"/>
    <p:sldId id="259" r:id="rId8"/>
    <p:sldId id="261" r:id="rId9"/>
    <p:sldId id="294" r:id="rId10"/>
    <p:sldId id="299" r:id="rId11"/>
    <p:sldId id="295" r:id="rId12"/>
    <p:sldId id="296" r:id="rId13"/>
    <p:sldId id="297" r:id="rId14"/>
    <p:sldId id="298" r:id="rId15"/>
    <p:sldId id="262" r:id="rId16"/>
    <p:sldId id="263" r:id="rId17"/>
    <p:sldId id="301" r:id="rId18"/>
    <p:sldId id="302" r:id="rId19"/>
    <p:sldId id="293" r:id="rId20"/>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6AC"/>
    <a:srgbClr val="23406F"/>
    <a:srgbClr val="37A1CE"/>
    <a:srgbClr val="0C365F"/>
    <a:srgbClr val="003773"/>
    <a:srgbClr val="9DCB3A"/>
    <a:srgbClr val="EA1765"/>
    <a:srgbClr val="39A2CF"/>
    <a:srgbClr val="E98B0D"/>
    <a:srgbClr val="7A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9" autoAdjust="0"/>
  </p:normalViewPr>
  <p:slideViewPr>
    <p:cSldViewPr snapToGrid="0">
      <p:cViewPr varScale="1">
        <p:scale>
          <a:sx n="87" d="100"/>
          <a:sy n="87" d="100"/>
        </p:scale>
        <p:origin x="246" y="96"/>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14/10/2025</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14/10/2025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noRot="1" noChangeAspect="1"/>
          </p:cNvSpPr>
          <p:nvPr>
            <p:ph type="sldImg"/>
          </p:nvPr>
        </p:nvSpPr>
        <p:spPr>
          <a:xfrm>
            <a:off x="685800" y="1143000"/>
            <a:ext cx="5486040" cy="3085920"/>
          </a:xfrm>
          <a:prstGeom prst="rect">
            <a:avLst/>
          </a:prstGeom>
          <a:ln w="0">
            <a:noFill/>
          </a:ln>
        </p:spPr>
      </p:sp>
      <p:sp>
        <p:nvSpPr>
          <p:cNvPr id="12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US" sz="2000" b="0" strike="noStrike" spc="-1">
                <a:solidFill>
                  <a:srgbClr val="000000"/>
                </a:solidFill>
                <a:latin typeface="Arial"/>
              </a:rPr>
              <a:t>Le infezioni del sito chirurgico sono l’infezione acquisita in ospedale più comune e, secondo recenti studi si verifica nel 2-11% degli interventi chirurgici. Queste sono associate con un aumento dei costi del trattamento, aumento della durate della degenza e un aumento della mortalità. </a:t>
            </a:r>
            <a:endParaRPr lang="it-IT" sz="2000" b="0" strike="noStrike" spc="-1">
              <a:solidFill>
                <a:srgbClr val="000000"/>
              </a:solidFill>
              <a:latin typeface="Arial"/>
            </a:endParaRPr>
          </a:p>
          <a:p>
            <a:pPr marL="216000" indent="0">
              <a:lnSpc>
                <a:spcPct val="100000"/>
              </a:lnSpc>
              <a:buNone/>
            </a:pPr>
            <a:r>
              <a:rPr lang="en-US" sz="2000" b="0" strike="noStrike" spc="-1">
                <a:solidFill>
                  <a:srgbClr val="000000"/>
                </a:solidFill>
                <a:latin typeface="Arial"/>
              </a:rPr>
              <a:t>Le infezioni del sito chirurgico si possono dividere in tre categorie: </a:t>
            </a:r>
            <a:endParaRPr lang="it-IT" sz="2000" b="0" strike="noStrike" spc="-1">
              <a:solidFill>
                <a:srgbClr val="000000"/>
              </a:solidFill>
              <a:latin typeface="Arial"/>
            </a:endParaRPr>
          </a:p>
          <a:p>
            <a:pPr marL="228600" indent="-228600">
              <a:lnSpc>
                <a:spcPct val="100000"/>
              </a:lnSpc>
              <a:buClr>
                <a:srgbClr val="000000"/>
              </a:buClr>
              <a:buFont typeface="OpenSymbol"/>
              <a:buAutoNum type="arabicPeriod"/>
            </a:pPr>
            <a:r>
              <a:rPr lang="en-US" sz="2000" b="0" strike="noStrike" spc="-1">
                <a:solidFill>
                  <a:srgbClr val="000000"/>
                </a:solidFill>
                <a:latin typeface="Arial"/>
              </a:rPr>
              <a:t>Superficial – develop within 30 days since surgery and involve skin and subcutaneous tissue; </a:t>
            </a:r>
            <a:endParaRPr lang="it-IT" sz="2000" b="0" strike="noStrike" spc="-1">
              <a:solidFill>
                <a:srgbClr val="000000"/>
              </a:solidFill>
              <a:latin typeface="Arial"/>
            </a:endParaRPr>
          </a:p>
          <a:p>
            <a:pPr marL="228600" indent="-228600">
              <a:lnSpc>
                <a:spcPct val="100000"/>
              </a:lnSpc>
              <a:buClr>
                <a:srgbClr val="000000"/>
              </a:buClr>
              <a:buFont typeface="OpenSymbol"/>
              <a:buAutoNum type="arabicPeriod"/>
            </a:pPr>
            <a:r>
              <a:rPr lang="en-US" sz="2000" b="0" strike="noStrike" spc="-1">
                <a:solidFill>
                  <a:srgbClr val="000000"/>
                </a:solidFill>
                <a:latin typeface="Arial"/>
              </a:rPr>
              <a:t>Deep – develop after 30 days or within one year if a foreign body was implanted and involve fascia and muscles; </a:t>
            </a:r>
            <a:endParaRPr lang="it-IT" sz="2000" b="0" strike="noStrike" spc="-1">
              <a:solidFill>
                <a:srgbClr val="000000"/>
              </a:solidFill>
              <a:latin typeface="Arial"/>
            </a:endParaRPr>
          </a:p>
          <a:p>
            <a:pPr marL="228600" indent="-228600">
              <a:lnSpc>
                <a:spcPct val="100000"/>
              </a:lnSpc>
              <a:buClr>
                <a:srgbClr val="000000"/>
              </a:buClr>
              <a:buFont typeface="OpenSymbol"/>
              <a:buAutoNum type="arabicPeriod"/>
            </a:pPr>
            <a:r>
              <a:rPr lang="en-US" sz="2000" b="0" strike="noStrike" spc="-1">
                <a:solidFill>
                  <a:srgbClr val="000000"/>
                </a:solidFill>
                <a:latin typeface="Arial"/>
              </a:rPr>
              <a:t>Organ or body cavity infection in close proximity to the surgical site – developing within 30 days or one year if a foreign body was implanted</a:t>
            </a:r>
            <a:r>
              <a:rPr lang="it-IT" sz="2000" b="0" strike="noStrike" spc="-1">
                <a:solidFill>
                  <a:srgbClr val="000000"/>
                </a:solidFill>
                <a:latin typeface="Arial"/>
              </a:rPr>
              <a:t>.</a:t>
            </a:r>
          </a:p>
          <a:p>
            <a:pPr indent="0" algn="just">
              <a:lnSpc>
                <a:spcPct val="100000"/>
              </a:lnSpc>
              <a:buNone/>
            </a:pPr>
            <a:endParaRPr lang="it-IT" sz="2000" b="0" strike="noStrike" spc="-1">
              <a:solidFill>
                <a:srgbClr val="000000"/>
              </a:solidFill>
              <a:latin typeface="Arial"/>
            </a:endParaRPr>
          </a:p>
          <a:p>
            <a:pPr indent="0" algn="just">
              <a:lnSpc>
                <a:spcPct val="100000"/>
              </a:lnSpc>
              <a:buNone/>
            </a:pPr>
            <a:r>
              <a:rPr lang="en-US" sz="2000" b="0" strike="noStrike" spc="-1">
                <a:solidFill>
                  <a:srgbClr val="333333"/>
                </a:solidFill>
                <a:latin typeface="Source Sans Pro"/>
              </a:rPr>
              <a:t>Per questo motivo, il tipo di ferite è stato diviso in quattro classi sulla base della contaminazione</a:t>
            </a:r>
            <a:endParaRPr lang="it-IT" sz="2000" b="0" strike="noStrike" spc="-1">
              <a:solidFill>
                <a:srgbClr val="000000"/>
              </a:solidFill>
              <a:latin typeface="Arial"/>
            </a:endParaRPr>
          </a:p>
          <a:p>
            <a:pPr marL="228600" indent="-228600" algn="just">
              <a:lnSpc>
                <a:spcPct val="100000"/>
              </a:lnSpc>
              <a:buClr>
                <a:srgbClr val="333333"/>
              </a:buClr>
              <a:buFont typeface="Arial"/>
              <a:buChar char="•"/>
            </a:pPr>
            <a:r>
              <a:rPr lang="en-US" sz="2000" b="0" strike="noStrike" spc="-1">
                <a:solidFill>
                  <a:srgbClr val="333333"/>
                </a:solidFill>
                <a:latin typeface="Source Sans Pro"/>
              </a:rPr>
              <a:t>Class I: clean wound: infection risk &lt;2%, e.g. laparotomy, breast resection, vascular interventions;</a:t>
            </a:r>
            <a:endParaRPr lang="it-IT" sz="2000" b="0" strike="noStrike" spc="-1">
              <a:solidFill>
                <a:srgbClr val="000000"/>
              </a:solidFill>
              <a:latin typeface="Arial"/>
            </a:endParaRPr>
          </a:p>
          <a:p>
            <a:pPr marL="228600" indent="-228600" algn="just">
              <a:lnSpc>
                <a:spcPct val="100000"/>
              </a:lnSpc>
              <a:buClr>
                <a:srgbClr val="333333"/>
              </a:buClr>
              <a:buFont typeface="Arial"/>
              <a:buChar char="•"/>
            </a:pPr>
            <a:r>
              <a:rPr lang="en-US" sz="2000" b="0" strike="noStrike" spc="-1">
                <a:solidFill>
                  <a:srgbClr val="333333"/>
                </a:solidFill>
                <a:latin typeface="Source Sans Pro"/>
              </a:rPr>
              <a:t>Class II: clean/contaminated wound: infection risk &lt;10%, e.g. elective cholecystectomy, small bowel resection, laryngectomy;</a:t>
            </a:r>
            <a:endParaRPr lang="it-IT" sz="2000" b="0" strike="noStrike" spc="-1">
              <a:solidFill>
                <a:srgbClr val="000000"/>
              </a:solidFill>
              <a:latin typeface="Arial"/>
            </a:endParaRPr>
          </a:p>
          <a:p>
            <a:pPr marL="228600" indent="-228600" algn="just">
              <a:lnSpc>
                <a:spcPct val="100000"/>
              </a:lnSpc>
              <a:buClr>
                <a:srgbClr val="333333"/>
              </a:buClr>
              <a:buFont typeface="Arial"/>
              <a:buChar char="•"/>
            </a:pPr>
            <a:r>
              <a:rPr lang="en-US" sz="2000" b="0" strike="noStrike" spc="-1">
                <a:solidFill>
                  <a:srgbClr val="333333"/>
                </a:solidFill>
                <a:latin typeface="Source Sans Pro"/>
              </a:rPr>
              <a:t>Class III: contaminated wound: risk infection of about 20%, e.g. appendiceal phlegmon, gangrenous cholecystitis;</a:t>
            </a:r>
            <a:endParaRPr lang="it-IT" sz="2000" b="0" strike="noStrike" spc="-1">
              <a:solidFill>
                <a:srgbClr val="000000"/>
              </a:solidFill>
              <a:latin typeface="Arial"/>
            </a:endParaRPr>
          </a:p>
          <a:p>
            <a:pPr marL="228600" indent="-228600" algn="just">
              <a:lnSpc>
                <a:spcPct val="100000"/>
              </a:lnSpc>
              <a:buClr>
                <a:srgbClr val="333333"/>
              </a:buClr>
              <a:buFont typeface="Arial"/>
              <a:buChar char="•"/>
            </a:pPr>
            <a:r>
              <a:rPr lang="en-US" sz="2000" b="0" strike="noStrike" spc="-1">
                <a:solidFill>
                  <a:srgbClr val="333333"/>
                </a:solidFill>
                <a:latin typeface="Source Sans Pro"/>
              </a:rPr>
              <a:t>Class IV: dirty/infected wound: risk infection &gt;40%, e.g. infected traumatic wounds, pus collections such as testicular abscess. </a:t>
            </a:r>
            <a:endParaRPr lang="it-IT" sz="2000" b="0" strike="noStrike" spc="-1">
              <a:solidFill>
                <a:srgbClr val="000000"/>
              </a:solidFill>
              <a:latin typeface="Arial"/>
            </a:endParaRPr>
          </a:p>
          <a:p>
            <a:pPr indent="0" algn="just">
              <a:lnSpc>
                <a:spcPct val="100000"/>
              </a:lnSpc>
              <a:buNone/>
            </a:pPr>
            <a:r>
              <a:rPr lang="en-US" sz="2000" b="0" strike="noStrike" spc="-1">
                <a:solidFill>
                  <a:srgbClr val="333333"/>
                </a:solidFill>
                <a:latin typeface="Source Sans Pro"/>
              </a:rPr>
              <a:t>The appropriate evaluation for surgical site infection risk is not based solely on wound classification.</a:t>
            </a:r>
            <a:endParaRPr lang="it-IT" sz="2000" b="0" strike="noStrike" spc="-1">
              <a:solidFill>
                <a:srgbClr val="000000"/>
              </a:solidFill>
              <a:latin typeface="Arial"/>
            </a:endParaRPr>
          </a:p>
          <a:p>
            <a:pPr indent="0">
              <a:lnSpc>
                <a:spcPct val="100000"/>
              </a:lnSpc>
              <a:buNone/>
            </a:pPr>
            <a:endParaRPr lang="it-IT" sz="2000" b="0" strike="noStrike" spc="-1">
              <a:solidFill>
                <a:srgbClr val="000000"/>
              </a:solidFill>
              <a:latin typeface="Arial"/>
            </a:endParaRPr>
          </a:p>
        </p:txBody>
      </p:sp>
      <p:sp>
        <p:nvSpPr>
          <p:cNvPr id="127"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indent="0" algn="r">
              <a:lnSpc>
                <a:spcPct val="100000"/>
              </a:lnSpc>
              <a:buNone/>
              <a:defRPr lang="it-IT" sz="1200" b="0" strike="noStrike" spc="-1">
                <a:solidFill>
                  <a:srgbClr val="000000"/>
                </a:solidFill>
                <a:latin typeface="Times New Roman"/>
              </a:defRPr>
            </a:lvl1pPr>
          </a:lstStyle>
          <a:p>
            <a:pPr indent="0" algn="r">
              <a:lnSpc>
                <a:spcPct val="100000"/>
              </a:lnSpc>
              <a:buNone/>
            </a:pPr>
            <a:fld id="{9A200B09-C0FB-47A8-9A37-BAB1BFF94B2E}" type="slidenum">
              <a:rPr lang="it-IT" sz="1200" b="0" strike="noStrike" spc="-1">
                <a:solidFill>
                  <a:srgbClr val="000000"/>
                </a:solidFill>
                <a:latin typeface="Times New Roman"/>
              </a:rPr>
              <a:t>2</a:t>
            </a:fld>
            <a:endParaRPr lang="it-IT"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noRot="1" noChangeAspect="1"/>
          </p:cNvSpPr>
          <p:nvPr>
            <p:ph type="sldImg"/>
          </p:nvPr>
        </p:nvSpPr>
        <p:spPr>
          <a:xfrm>
            <a:off x="685800" y="1143000"/>
            <a:ext cx="5486040" cy="3085920"/>
          </a:xfrm>
          <a:prstGeom prst="rect">
            <a:avLst/>
          </a:prstGeom>
          <a:ln w="0">
            <a:noFill/>
          </a:ln>
        </p:spPr>
      </p:sp>
      <p:sp>
        <p:nvSpPr>
          <p:cNvPr id="12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defTabSz="914400">
              <a:lnSpc>
                <a:spcPct val="100000"/>
              </a:lnSpc>
              <a:buNone/>
              <a:tabLst>
                <a:tab pos="0" algn="l"/>
              </a:tabLst>
            </a:pPr>
            <a:r>
              <a:rPr lang="en-US" sz="2000" b="0" strike="noStrike" spc="-1">
                <a:solidFill>
                  <a:srgbClr val="333333"/>
                </a:solidFill>
                <a:latin typeface="Source Sans Pro"/>
              </a:rPr>
              <a:t>There is a number of other risk factors (Tab. I.) contributing to SSI.</a:t>
            </a:r>
            <a:endParaRPr lang="it-IT" sz="2000" b="0" strike="noStrike" spc="-1">
              <a:solidFill>
                <a:srgbClr val="000000"/>
              </a:solidFill>
              <a:latin typeface="Arial"/>
            </a:endParaRPr>
          </a:p>
          <a:p>
            <a:pPr indent="0" defTabSz="914400">
              <a:lnSpc>
                <a:spcPct val="100000"/>
              </a:lnSpc>
              <a:buNone/>
              <a:tabLst>
                <a:tab pos="0" algn="l"/>
              </a:tabLst>
            </a:pPr>
            <a:endParaRPr lang="it-IT" sz="2000" b="0" strike="noStrike" spc="-1">
              <a:solidFill>
                <a:srgbClr val="000000"/>
              </a:solidFill>
              <a:latin typeface="Arial"/>
            </a:endParaRPr>
          </a:p>
          <a:p>
            <a:pPr indent="0" defTabSz="914400">
              <a:lnSpc>
                <a:spcPct val="100000"/>
              </a:lnSpc>
              <a:buNone/>
              <a:tabLst>
                <a:tab pos="0" algn="l"/>
              </a:tabLst>
            </a:pPr>
            <a:r>
              <a:rPr lang="en-US" sz="2000" b="0" strike="noStrike" spc="-1">
                <a:solidFill>
                  <a:srgbClr val="000000"/>
                </a:solidFill>
                <a:latin typeface="Source Sans Pro"/>
              </a:rPr>
              <a:t>La cute stessa in realtà è colonizzata da vari microrganismi. La maggior parte di essi sono innocui o anzi benefici per l’ospite. Ovviamente la colonizzazione della cute è molto variabile e dipende dalla localizzazione topografica, da fattori endogeni dell’ospite e da fattori ambientali. </a:t>
            </a:r>
            <a:endParaRPr lang="it-IT" sz="2000" b="0" strike="noStrike" spc="-1">
              <a:solidFill>
                <a:srgbClr val="000000"/>
              </a:solidFill>
              <a:latin typeface="Arial"/>
            </a:endParaRPr>
          </a:p>
          <a:p>
            <a:pPr indent="0" defTabSz="914400">
              <a:lnSpc>
                <a:spcPct val="100000"/>
              </a:lnSpc>
              <a:buNone/>
              <a:tabLst>
                <a:tab pos="0" algn="l"/>
              </a:tabLst>
            </a:pPr>
            <a:r>
              <a:rPr lang="en-US" sz="2000" b="0" strike="noStrike" spc="-1">
                <a:solidFill>
                  <a:srgbClr val="000000"/>
                </a:solidFill>
                <a:latin typeface="Source Sans Pro"/>
              </a:rPr>
              <a:t>I patogeni endogeni sono i principali responsabili per le infezioni del sito chirurgico. Includono batteri che normalmente si trovano sulla cute o a livello dell’organo sottoposto ad intervento chirurgico (tipo i batteri a livello dell’intestino).</a:t>
            </a:r>
            <a:endParaRPr lang="it-IT" sz="2000" b="0" strike="noStrike" spc="-1">
              <a:solidFill>
                <a:srgbClr val="000000"/>
              </a:solidFill>
              <a:latin typeface="Arial"/>
            </a:endParaRPr>
          </a:p>
        </p:txBody>
      </p:sp>
      <p:sp>
        <p:nvSpPr>
          <p:cNvPr id="130"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indent="0" algn="r">
              <a:lnSpc>
                <a:spcPct val="100000"/>
              </a:lnSpc>
              <a:buNone/>
              <a:defRPr lang="it-IT" sz="1200" b="0" strike="noStrike" spc="-1">
                <a:solidFill>
                  <a:srgbClr val="000000"/>
                </a:solidFill>
                <a:latin typeface="Times New Roman"/>
              </a:defRPr>
            </a:lvl1pPr>
          </a:lstStyle>
          <a:p>
            <a:pPr indent="0" algn="r">
              <a:lnSpc>
                <a:spcPct val="100000"/>
              </a:lnSpc>
              <a:buNone/>
            </a:pPr>
            <a:fld id="{D53DFBB6-CEFC-4499-90A4-726AB4CA2E91}" type="slidenum">
              <a:rPr lang="it-IT" sz="1200" b="0" strike="noStrike" spc="-1">
                <a:solidFill>
                  <a:srgbClr val="000000"/>
                </a:solidFill>
                <a:latin typeface="Times New Roman"/>
              </a:rPr>
              <a:t>3</a:t>
            </a:fld>
            <a:endParaRPr lang="it-IT"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laceHolder 1"/>
          <p:cNvSpPr>
            <a:spLocks noGrp="1" noRot="1" noChangeAspect="1"/>
          </p:cNvSpPr>
          <p:nvPr>
            <p:ph type="sldImg"/>
          </p:nvPr>
        </p:nvSpPr>
        <p:spPr>
          <a:xfrm>
            <a:off x="685800" y="1143000"/>
            <a:ext cx="5486400" cy="3086100"/>
          </a:xfrm>
          <a:prstGeom prst="rect">
            <a:avLst/>
          </a:prstGeom>
          <a:ln w="0">
            <a:noFill/>
          </a:ln>
        </p:spPr>
      </p:sp>
      <p:sp>
        <p:nvSpPr>
          <p:cNvPr id="13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it-IT" sz="2000" b="0" strike="noStrike" spc="-1" dirty="0">
                <a:solidFill>
                  <a:srgbClr val="000000"/>
                </a:solidFill>
                <a:latin typeface="Arial"/>
              </a:rPr>
              <a:t>Cosa possiamo quindi fare nella fase preoperatoria per prevenire le infezioni del sito chirurgico:</a:t>
            </a:r>
          </a:p>
          <a:p>
            <a:pPr marL="216000" indent="0">
              <a:lnSpc>
                <a:spcPct val="100000"/>
              </a:lnSpc>
              <a:buNone/>
            </a:pPr>
            <a:r>
              <a:rPr lang="it-IT" sz="2000" b="0" strike="noStrike" spc="-1" dirty="0">
                <a:solidFill>
                  <a:srgbClr val="000000"/>
                </a:solidFill>
                <a:latin typeface="Arial"/>
              </a:rPr>
              <a:t>- la tricotomia: </a:t>
            </a:r>
            <a:r>
              <a:rPr lang="en-US" sz="2000" b="0" strike="noStrike" spc="-1" dirty="0">
                <a:solidFill>
                  <a:srgbClr val="333333"/>
                </a:solidFill>
                <a:latin typeface="Source Sans Pro"/>
              </a:rPr>
              <a:t>Hair removal should be done only using an electric razor with a single-use tip, optimally right before transferring the patient to the OR.</a:t>
            </a:r>
            <a:endParaRPr lang="it-IT" sz="2000" b="0" strike="noStrike" spc="-1" dirty="0">
              <a:solidFill>
                <a:srgbClr val="000000"/>
              </a:solidFill>
              <a:latin typeface="Arial"/>
            </a:endParaRPr>
          </a:p>
          <a:p>
            <a:pPr marL="216000" indent="0">
              <a:lnSpc>
                <a:spcPct val="100000"/>
              </a:lnSpc>
              <a:buNone/>
            </a:pPr>
            <a:r>
              <a:rPr lang="en-US" sz="2000" b="0" strike="noStrike" spc="-1" dirty="0">
                <a:solidFill>
                  <a:srgbClr val="333333"/>
                </a:solidFill>
                <a:latin typeface="Source Sans Pro"/>
              </a:rPr>
              <a:t>- </a:t>
            </a:r>
            <a:r>
              <a:rPr lang="en-US" sz="2000" b="0" strike="noStrike" spc="-1" dirty="0" err="1">
                <a:solidFill>
                  <a:srgbClr val="333333"/>
                </a:solidFill>
                <a:latin typeface="Source Sans Pro"/>
              </a:rPr>
              <a:t>l’implemento</a:t>
            </a:r>
            <a:r>
              <a:rPr lang="en-US" sz="2000" b="0" strike="noStrike" spc="-1" dirty="0">
                <a:solidFill>
                  <a:srgbClr val="333333"/>
                </a:solidFill>
                <a:latin typeface="Source Sans Pro"/>
              </a:rPr>
              <a:t> </a:t>
            </a:r>
            <a:r>
              <a:rPr lang="en-US" sz="2000" b="0" strike="noStrike" spc="-1" dirty="0" err="1">
                <a:solidFill>
                  <a:srgbClr val="333333"/>
                </a:solidFill>
                <a:latin typeface="Source Sans Pro"/>
              </a:rPr>
              <a:t>della</a:t>
            </a:r>
            <a:r>
              <a:rPr lang="en-US" sz="2000" b="0" strike="noStrike" spc="-1" dirty="0">
                <a:solidFill>
                  <a:srgbClr val="333333"/>
                </a:solidFill>
                <a:latin typeface="Source Sans Pro"/>
              </a:rPr>
              <a:t> </a:t>
            </a:r>
            <a:r>
              <a:rPr lang="en-US" sz="2000" b="0" strike="noStrike" spc="-1" dirty="0" err="1">
                <a:solidFill>
                  <a:srgbClr val="333333"/>
                </a:solidFill>
                <a:latin typeface="Source Sans Pro"/>
              </a:rPr>
              <a:t>nutrizione</a:t>
            </a:r>
            <a:r>
              <a:rPr lang="en-US" sz="2000" b="0" strike="noStrike" spc="-1" dirty="0">
                <a:solidFill>
                  <a:srgbClr val="333333"/>
                </a:solidFill>
                <a:latin typeface="Source Sans Pro"/>
              </a:rPr>
              <a:t>: malnutrition was an important risk factor for surgical site infections. Obesity (BMI &gt; 30) affects wound healing in many ways. </a:t>
            </a:r>
            <a:endParaRPr lang="it-IT" sz="2000" b="0" strike="noStrike" spc="-1" dirty="0">
              <a:solidFill>
                <a:srgbClr val="000000"/>
              </a:solidFill>
              <a:latin typeface="Arial"/>
            </a:endParaRPr>
          </a:p>
          <a:p>
            <a:pPr marL="216000" indent="0">
              <a:lnSpc>
                <a:spcPct val="100000"/>
              </a:lnSpc>
              <a:buNone/>
            </a:pPr>
            <a:r>
              <a:rPr lang="en-US" sz="2000" b="0" strike="noStrike" spc="-1" dirty="0">
                <a:solidFill>
                  <a:srgbClr val="333333"/>
                </a:solidFill>
                <a:latin typeface="Source Sans Pro"/>
              </a:rPr>
              <a:t>- la </a:t>
            </a:r>
            <a:r>
              <a:rPr lang="en-US" sz="2000" b="0" strike="noStrike" spc="-1" dirty="0" err="1">
                <a:solidFill>
                  <a:srgbClr val="333333"/>
                </a:solidFill>
                <a:latin typeface="Source Sans Pro"/>
              </a:rPr>
              <a:t>terapia</a:t>
            </a:r>
            <a:r>
              <a:rPr lang="en-US" sz="2000" b="0" strike="noStrike" spc="-1" dirty="0">
                <a:solidFill>
                  <a:srgbClr val="333333"/>
                </a:solidFill>
                <a:latin typeface="Source Sans Pro"/>
              </a:rPr>
              <a:t> </a:t>
            </a:r>
            <a:r>
              <a:rPr lang="en-US" sz="2000" b="0" strike="noStrike" spc="-1" dirty="0" err="1">
                <a:solidFill>
                  <a:srgbClr val="333333"/>
                </a:solidFill>
                <a:latin typeface="Source Sans Pro"/>
              </a:rPr>
              <a:t>immunosoppressiva</a:t>
            </a:r>
            <a:r>
              <a:rPr lang="en-US" sz="2000" b="0" strike="noStrike" spc="-1" dirty="0">
                <a:solidFill>
                  <a:srgbClr val="333333"/>
                </a:solidFill>
                <a:latin typeface="Source Sans Pro"/>
              </a:rPr>
              <a:t>: There are no uniform guidelines as to managing surgical patients on immunosuppressive therapy. In the study by Berthold et al., it was established that immunosuppressive therapy impairs wound healing and increases the risk of infections.</a:t>
            </a:r>
            <a:endParaRPr lang="it-IT" sz="2000" b="0" strike="noStrike" spc="-1" dirty="0">
              <a:solidFill>
                <a:srgbClr val="000000"/>
              </a:solidFill>
              <a:latin typeface="Arial"/>
            </a:endParaRPr>
          </a:p>
          <a:p>
            <a:pPr marL="216000" indent="0">
              <a:lnSpc>
                <a:spcPct val="100000"/>
              </a:lnSpc>
              <a:buNone/>
            </a:pPr>
            <a:r>
              <a:rPr lang="en-US" sz="2000" b="0" strike="noStrike" spc="-1" dirty="0">
                <a:solidFill>
                  <a:srgbClr val="333333"/>
                </a:solidFill>
                <a:latin typeface="Source Sans Pro"/>
              </a:rPr>
              <a:t>- </a:t>
            </a:r>
            <a:r>
              <a:rPr lang="en-US" sz="2000" b="0" strike="noStrike" spc="-1" dirty="0" err="1">
                <a:solidFill>
                  <a:srgbClr val="333333"/>
                </a:solidFill>
                <a:latin typeface="Source Sans Pro"/>
              </a:rPr>
              <a:t>Terapia</a:t>
            </a:r>
            <a:r>
              <a:rPr lang="en-US" sz="2000" b="0" strike="noStrike" spc="-1" dirty="0">
                <a:solidFill>
                  <a:srgbClr val="333333"/>
                </a:solidFill>
                <a:latin typeface="Source Sans Pro"/>
              </a:rPr>
              <a:t> </a:t>
            </a:r>
            <a:r>
              <a:rPr lang="en-US" sz="2000" b="0" strike="noStrike" spc="-1" dirty="0" err="1">
                <a:solidFill>
                  <a:srgbClr val="333333"/>
                </a:solidFill>
                <a:latin typeface="Source Sans Pro"/>
              </a:rPr>
              <a:t>antibiotica</a:t>
            </a:r>
            <a:r>
              <a:rPr lang="en-US" sz="2000" b="0" strike="noStrike" spc="-1" dirty="0">
                <a:solidFill>
                  <a:srgbClr val="333333"/>
                </a:solidFill>
                <a:latin typeface="Source Sans Pro"/>
              </a:rPr>
              <a:t> </a:t>
            </a:r>
            <a:r>
              <a:rPr lang="en-US" sz="2000" b="0" strike="noStrike" spc="-1" dirty="0" err="1">
                <a:solidFill>
                  <a:srgbClr val="333333"/>
                </a:solidFill>
                <a:latin typeface="Source Sans Pro"/>
              </a:rPr>
              <a:t>profilattica</a:t>
            </a:r>
            <a:r>
              <a:rPr lang="en-US" sz="2000" b="0" strike="noStrike" spc="-1" dirty="0">
                <a:solidFill>
                  <a:srgbClr val="333333"/>
                </a:solidFill>
                <a:latin typeface="Source Sans Pro"/>
              </a:rPr>
              <a:t>: Antibiotic prophylaxis is indicated for clean/contaminated wounds as well as clean wounds with implanted foreign objects (e.g. vascular or joint prosthesis). For contaminated and dirty wounds, the patient should be given not a prophylactic dose but rather a full course of antibiotics.</a:t>
            </a:r>
            <a:endParaRPr lang="it-IT" sz="2000" b="0" strike="noStrike" spc="-1" dirty="0">
              <a:solidFill>
                <a:srgbClr val="000000"/>
              </a:solidFill>
              <a:latin typeface="Arial"/>
            </a:endParaRPr>
          </a:p>
        </p:txBody>
      </p:sp>
      <p:sp>
        <p:nvSpPr>
          <p:cNvPr id="133"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indent="0" algn="r">
              <a:lnSpc>
                <a:spcPct val="100000"/>
              </a:lnSpc>
              <a:buNone/>
              <a:defRPr lang="it-IT" sz="1200" b="0" strike="noStrike" spc="-1">
                <a:solidFill>
                  <a:srgbClr val="000000"/>
                </a:solidFill>
                <a:latin typeface="Times New Roman"/>
              </a:defRPr>
            </a:lvl1pPr>
          </a:lstStyle>
          <a:p>
            <a:pPr indent="0" algn="r">
              <a:lnSpc>
                <a:spcPct val="100000"/>
              </a:lnSpc>
              <a:buNone/>
            </a:pPr>
            <a:fld id="{D677DAB3-86A9-4EA8-9D76-AF845B7F241D}" type="slidenum">
              <a:rPr lang="it-IT" sz="1200" b="0" strike="noStrike" spc="-1">
                <a:solidFill>
                  <a:srgbClr val="000000"/>
                </a:solidFill>
                <a:latin typeface="Times New Roman"/>
              </a:rPr>
              <a:t>4</a:t>
            </a:fld>
            <a:endParaRPr lang="it-IT"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685800" y="1143000"/>
            <a:ext cx="5486400" cy="3086100"/>
          </a:xfrm>
          <a:prstGeom prst="rect">
            <a:avLst/>
          </a:prstGeom>
          <a:ln w="0">
            <a:noFill/>
          </a:ln>
        </p:spPr>
      </p:sp>
      <p:sp>
        <p:nvSpPr>
          <p:cNvPr id="13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it-IT" sz="2000" b="0" strike="noStrike" spc="-1">
                <a:solidFill>
                  <a:srgbClr val="000000"/>
                </a:solidFill>
                <a:latin typeface="Arial"/>
              </a:rPr>
              <a:t>Prendiamo adesso in considerazione la fase intraoperatoria:</a:t>
            </a:r>
          </a:p>
          <a:p>
            <a:pPr marL="216000" indent="0">
              <a:lnSpc>
                <a:spcPct val="100000"/>
              </a:lnSpc>
              <a:buNone/>
            </a:pPr>
            <a:r>
              <a:rPr lang="it-IT" sz="2000" b="0" strike="noStrike" spc="-1">
                <a:solidFill>
                  <a:srgbClr val="000000"/>
                </a:solidFill>
                <a:latin typeface="Arial"/>
              </a:rPr>
              <a:t>- La sala operatoria stessa: The proper microbiological regime is </a:t>
            </a:r>
            <a:r>
              <a:rPr lang="en-US" sz="2000" b="0" strike="noStrike" spc="-1">
                <a:solidFill>
                  <a:srgbClr val="000000"/>
                </a:solidFill>
                <a:latin typeface="Arial"/>
              </a:rPr>
              <a:t>founded on limiting contamination of all surfaces with pathogens. </a:t>
            </a:r>
            <a:r>
              <a:rPr lang="en-US" sz="2000" b="0" strike="noStrike" spc="-1">
                <a:solidFill>
                  <a:srgbClr val="333333"/>
                </a:solidFill>
                <a:latin typeface="Source Sans Pro"/>
              </a:rPr>
              <a:t>The correctly designed operating room should have zones of increasing sterility. The personnel should walk through scrubbing areas in order to minimize contamination of the OR environment with hospital pathogens. The fundamental rule of OR organization is separation between ‚clean’ and ‚dirty’ parts. </a:t>
            </a:r>
            <a:endParaRPr lang="it-IT" sz="2000" b="0" strike="noStrike" spc="-1">
              <a:solidFill>
                <a:srgbClr val="000000"/>
              </a:solidFill>
              <a:latin typeface="Arial"/>
            </a:endParaRPr>
          </a:p>
          <a:p>
            <a:pPr marL="216000" indent="0">
              <a:lnSpc>
                <a:spcPct val="100000"/>
              </a:lnSpc>
              <a:buNone/>
            </a:pPr>
            <a:r>
              <a:rPr lang="en-US" sz="2000" b="0" strike="noStrike" spc="-1">
                <a:solidFill>
                  <a:srgbClr val="333333"/>
                </a:solidFill>
                <a:latin typeface="Source Sans Pro"/>
              </a:rPr>
              <a:t>- Il campo chirurgico asettico: The goal is to reduce the number of potential pathogens naturally residing on the skin and to limit their growth potential during and after surgery. Two most commonly used substances for preoperative skin decontamination are alcohol solutions of chlorhexidine gluconate and povidone iodine. </a:t>
            </a:r>
            <a:r>
              <a:rPr lang="it-IT" sz="2000" b="0" strike="noStrike" spc="-1">
                <a:solidFill>
                  <a:srgbClr val="333333"/>
                </a:solidFill>
                <a:latin typeface="Source Sans Pro"/>
              </a:rPr>
              <a:t>Studies comparing chlorhexidine and povidone iodine proved that both substances show similar antibacterial spectrum. However, chlorhexidine acts longer by covalently bonding to skin and mucous membrane proteins.</a:t>
            </a:r>
            <a:r>
              <a:rPr lang="en-US" sz="2000" b="0" strike="noStrike" spc="-1">
                <a:solidFill>
                  <a:srgbClr val="333333"/>
                </a:solidFill>
                <a:latin typeface="Source Sans Pro"/>
              </a:rPr>
              <a:t> In the meta-analysis by Priviter et al. aimed at comparing alcohol solutions of chlorhexidine and povidone iodine, it was established that chlorhexidine use resulted in lower rate of surgical site infections.</a:t>
            </a:r>
            <a:endParaRPr lang="it-IT" sz="2000" b="0" strike="noStrike" spc="-1">
              <a:solidFill>
                <a:srgbClr val="000000"/>
              </a:solidFill>
              <a:latin typeface="Arial"/>
            </a:endParaRPr>
          </a:p>
          <a:p>
            <a:pPr marL="216000" indent="0">
              <a:lnSpc>
                <a:spcPct val="100000"/>
              </a:lnSpc>
              <a:buNone/>
            </a:pPr>
            <a:r>
              <a:rPr lang="en-US" sz="2000" b="0" strike="noStrike" spc="-1">
                <a:solidFill>
                  <a:srgbClr val="333333"/>
                </a:solidFill>
                <a:latin typeface="Source Sans Pro"/>
              </a:rPr>
              <a:t>- la disinfezione delle mani: the bacteria on the hands of the medical staff can be a source of hospital-acquired infections. Staphylococcus aureus and Gram negative bacilli are the main components of the superficial skin bacterial flora. </a:t>
            </a:r>
            <a:endParaRPr lang="it-IT" sz="2000" b="0" strike="noStrike" spc="-1">
              <a:solidFill>
                <a:srgbClr val="000000"/>
              </a:solidFill>
              <a:latin typeface="Arial"/>
            </a:endParaRPr>
          </a:p>
          <a:p>
            <a:pPr marL="216000" indent="0">
              <a:lnSpc>
                <a:spcPct val="100000"/>
              </a:lnSpc>
              <a:buNone/>
            </a:pPr>
            <a:r>
              <a:rPr lang="en-US" sz="2000" b="0" strike="noStrike" spc="-1">
                <a:solidFill>
                  <a:srgbClr val="333333"/>
                </a:solidFill>
                <a:latin typeface="Source Sans Pro"/>
              </a:rPr>
              <a:t>- le trasfusioni di sangue: According to the American College of Surgeons (ACS), an extensive blood loss is defined as a loss of 30–40% of the total blood volume (TBV). Perioperative blood loss leads not only to circulatory failure, but also to a significant loss of proteins, antibodies and coagulation factors. On the other hand, blood transfusion leads to two types of immune response in humans, namely immunosuppression and immunization. Hypoxia, deficiency of protein and albumin, which act as drug carriers, as well as changes in immune response all predispose to impaired wound healing and surgical site infections.</a:t>
            </a:r>
            <a:endParaRPr lang="it-IT" sz="2000" b="0" strike="noStrike" spc="-1">
              <a:solidFill>
                <a:srgbClr val="000000"/>
              </a:solidFill>
              <a:latin typeface="Arial"/>
            </a:endParaRPr>
          </a:p>
          <a:p>
            <a:pPr marL="216000" indent="0">
              <a:lnSpc>
                <a:spcPct val="100000"/>
              </a:lnSpc>
              <a:buNone/>
            </a:pPr>
            <a:r>
              <a:rPr lang="en-US" sz="2000" b="0" strike="noStrike" spc="-1">
                <a:solidFill>
                  <a:srgbClr val="333333"/>
                </a:solidFill>
                <a:latin typeface="Source Sans Pro"/>
              </a:rPr>
              <a:t>- l’omeostasi del paziente: sia in termini di glycemia, che in termini di temperature, che in termini di ossigenazione.</a:t>
            </a:r>
            <a:endParaRPr lang="it-IT" sz="2000" b="0" strike="noStrike" spc="-1">
              <a:solidFill>
                <a:srgbClr val="000000"/>
              </a:solidFill>
              <a:latin typeface="Arial"/>
            </a:endParaRPr>
          </a:p>
        </p:txBody>
      </p:sp>
      <p:sp>
        <p:nvSpPr>
          <p:cNvPr id="136"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lang="it-IT" sz="1200" b="0" strike="noStrike" spc="-1">
                <a:solidFill>
                  <a:srgbClr val="000000"/>
                </a:solidFill>
                <a:latin typeface="Times New Roman"/>
              </a:defRPr>
            </a:lvl1pPr>
          </a:lstStyle>
          <a:p>
            <a:pPr indent="0" algn="r">
              <a:lnSpc>
                <a:spcPct val="100000"/>
              </a:lnSpc>
              <a:buNone/>
            </a:pPr>
            <a:fld id="{2A30A622-CF27-4DBB-AC69-D0E7E4E64BFE}" type="slidenum">
              <a:rPr lang="it-IT" sz="1200" b="0" strike="noStrike" spc="-1">
                <a:solidFill>
                  <a:srgbClr val="000000"/>
                </a:solidFill>
                <a:latin typeface="Times New Roman"/>
              </a:rPr>
              <a:t>5</a:t>
            </a:fld>
            <a:endParaRPr lang="it-IT"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14/10/2025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14/10/2025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14/10/2025</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14/10/2025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14/10/2025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14/10/2025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14/10/2025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14/10/2025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14/10/2025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14/10/2025</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14/10/2025</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4884271" y="3841"/>
            <a:ext cx="139933" cy="6858000"/>
          </a:xfrm>
          <a:prstGeom prst="rect">
            <a:avLst/>
          </a:prstGeom>
          <a:solidFill>
            <a:srgbClr val="78A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solidFill>
                <a:srgbClr val="39A2CF"/>
              </a:solidFill>
            </a:endParaRPr>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14/10/2025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7A78B2"/>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807440" y="-1345"/>
            <a:ext cx="139933" cy="6858000"/>
          </a:xfrm>
          <a:prstGeom prst="rect">
            <a:avLst/>
          </a:prstGeom>
          <a:solidFill>
            <a:srgbClr val="234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8" name="Immagine 7">
            <a:extLst>
              <a:ext uri="{FF2B5EF4-FFF2-40B4-BE49-F238E27FC236}">
                <a16:creationId xmlns:a16="http://schemas.microsoft.com/office/drawing/2014/main" id="{618BBB6B-2702-E908-77D9-9894165252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8424"/>
          <a:stretch/>
        </p:blipFill>
        <p:spPr>
          <a:xfrm>
            <a:off x="-150487" y="-9658"/>
            <a:ext cx="4988029"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14/10/2025</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14/10/2025</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14/10/2025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14/10/2025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14/10/2025</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14/10/2025</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14/10/2025</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a:xfrm>
            <a:off x="216130" y="6446838"/>
            <a:ext cx="4846321" cy="365125"/>
          </a:xfrm>
        </p:spPr>
        <p:txBody>
          <a:bodyPr rtlCol="0"/>
          <a:lstStyle>
            <a:lvl1pPr>
              <a:defRPr>
                <a:solidFill>
                  <a:schemeClr val="tx1">
                    <a:lumMod val="75000"/>
                    <a:lumOff val="25000"/>
                  </a:schemeClr>
                </a:solidFill>
              </a:defRPr>
            </a:lvl1pPr>
          </a:lstStyle>
          <a:p>
            <a:endParaRPr lang="it-IT"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14/10/2025</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normAutofit fontScale="90000"/>
          </a:bodyPr>
          <a:lstStyle/>
          <a:p>
            <a:r>
              <a:rPr lang="it-IT" dirty="0"/>
              <a:t>Prevenzione delle SSI in chirurgia d’urgenza </a:t>
            </a:r>
            <a:endParaRPr lang="it-IT" dirty="0">
              <a:solidFill>
                <a:srgbClr val="003773"/>
              </a:solidFill>
            </a:endParaRP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6632170" y="4508500"/>
            <a:ext cx="4946557" cy="1279652"/>
          </a:xfrm>
        </p:spPr>
        <p:txBody>
          <a:bodyPr>
            <a:normAutofit fontScale="55000" lnSpcReduction="20000"/>
          </a:bodyPr>
          <a:lstStyle/>
          <a:p>
            <a:r>
              <a:rPr lang="it-IT" sz="3800" b="1" dirty="0">
                <a:solidFill>
                  <a:srgbClr val="78A6AC"/>
                </a:solidFill>
              </a:rPr>
              <a:t>Paolo prosperi</a:t>
            </a:r>
          </a:p>
          <a:p>
            <a:pPr>
              <a:spcBef>
                <a:spcPts val="0"/>
              </a:spcBef>
              <a:spcAft>
                <a:spcPts val="0"/>
              </a:spcAft>
            </a:pPr>
            <a:r>
              <a:rPr lang="it-IT" sz="2800" b="1" dirty="0">
                <a:solidFill>
                  <a:srgbClr val="78A6AC"/>
                </a:solidFill>
              </a:rPr>
              <a:t>Chirurgia d’urgenza</a:t>
            </a:r>
          </a:p>
          <a:p>
            <a:pPr>
              <a:spcBef>
                <a:spcPts val="0"/>
              </a:spcBef>
              <a:spcAft>
                <a:spcPts val="0"/>
              </a:spcAft>
            </a:pPr>
            <a:r>
              <a:rPr lang="it-IT" sz="2800" b="1" dirty="0">
                <a:solidFill>
                  <a:srgbClr val="78A6AC"/>
                </a:solidFill>
              </a:rPr>
              <a:t>Azienda </a:t>
            </a:r>
            <a:r>
              <a:rPr lang="it-IT" sz="2800" b="1" dirty="0" err="1">
                <a:solidFill>
                  <a:srgbClr val="78A6AC"/>
                </a:solidFill>
              </a:rPr>
              <a:t>ospedaliero-universitaria</a:t>
            </a:r>
            <a:r>
              <a:rPr lang="it-IT" sz="2800" b="1" dirty="0">
                <a:solidFill>
                  <a:srgbClr val="78A6AC"/>
                </a:solidFill>
              </a:rPr>
              <a:t> careggi</a:t>
            </a:r>
          </a:p>
          <a:p>
            <a:pPr>
              <a:spcBef>
                <a:spcPts val="0"/>
              </a:spcBef>
              <a:spcAft>
                <a:spcPts val="0"/>
              </a:spcAft>
            </a:pPr>
            <a:r>
              <a:rPr lang="it-IT" sz="2800" b="1" dirty="0" err="1">
                <a:solidFill>
                  <a:srgbClr val="78A6AC"/>
                </a:solidFill>
              </a:rPr>
              <a:t>firenze</a:t>
            </a:r>
            <a:endParaRPr lang="it-IT" sz="2800" b="1" dirty="0">
              <a:solidFill>
                <a:srgbClr val="78A6AC"/>
              </a:solidFill>
            </a:endParaRP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8503C7A-3111-3D36-34F9-660E64D7ADA5}"/>
              </a:ext>
            </a:extLst>
          </p:cNvPr>
          <p:cNvSpPr txBox="1"/>
          <p:nvPr/>
        </p:nvSpPr>
        <p:spPr>
          <a:xfrm>
            <a:off x="220336" y="352540"/>
            <a:ext cx="11688897" cy="6124754"/>
          </a:xfrm>
          <a:prstGeom prst="rect">
            <a:avLst/>
          </a:prstGeom>
          <a:noFill/>
        </p:spPr>
        <p:txBody>
          <a:bodyPr wrap="square" rtlCol="0">
            <a:spAutoFit/>
          </a:bodyPr>
          <a:lstStyle/>
          <a:p>
            <a:r>
              <a:rPr lang="en-US" sz="2800" b="1" dirty="0"/>
              <a:t>9) Is negative-pressure wound dressing useful to prevent surgical site </a:t>
            </a:r>
            <a:r>
              <a:rPr lang="it-IT" sz="2800" b="1" dirty="0" err="1"/>
              <a:t>infections</a:t>
            </a:r>
            <a:r>
              <a:rPr lang="it-IT" sz="2800" b="1" dirty="0"/>
              <a:t>?</a:t>
            </a:r>
          </a:p>
          <a:p>
            <a:r>
              <a:rPr lang="en-US" sz="2800" dirty="0"/>
              <a:t>The application of negative-pressure wound therapy in preventing SSI may be effective in reducing postoperative wound complications and it may be an option especially in patients with a high risk of SSI </a:t>
            </a:r>
            <a:r>
              <a:rPr lang="it-IT" sz="2800" dirty="0"/>
              <a:t>(</a:t>
            </a:r>
            <a:r>
              <a:rPr lang="it-IT" sz="2800" dirty="0" err="1"/>
              <a:t>GoR</a:t>
            </a:r>
            <a:r>
              <a:rPr lang="it-IT" sz="2800" dirty="0"/>
              <a:t> 2C)</a:t>
            </a:r>
          </a:p>
          <a:p>
            <a:endParaRPr lang="it-IT" sz="2800" dirty="0"/>
          </a:p>
          <a:p>
            <a:r>
              <a:rPr lang="en-US" sz="2800" b="1" dirty="0"/>
              <a:t>10) Is intraoperative normothermia useful to prevent surgical site </a:t>
            </a:r>
            <a:r>
              <a:rPr lang="it-IT" sz="2800" b="1" dirty="0" err="1"/>
              <a:t>infections</a:t>
            </a:r>
            <a:r>
              <a:rPr lang="it-IT" sz="2800" b="1" dirty="0"/>
              <a:t>?</a:t>
            </a:r>
          </a:p>
          <a:p>
            <a:r>
              <a:rPr lang="en-US" sz="2800" dirty="0"/>
              <a:t>Intraoperative normothermia decreases the rate of SSI (</a:t>
            </a:r>
            <a:r>
              <a:rPr lang="en-US" sz="2800" dirty="0" err="1"/>
              <a:t>GoR</a:t>
            </a:r>
            <a:r>
              <a:rPr lang="en-US" sz="2800" dirty="0"/>
              <a:t> 1A).</a:t>
            </a:r>
          </a:p>
          <a:p>
            <a:r>
              <a:rPr lang="en-US" sz="2800" dirty="0"/>
              <a:t>The use of active warming devices in operating room is useful to keep normothermia and reduce SSI (</a:t>
            </a:r>
            <a:r>
              <a:rPr lang="en-US" sz="2800" dirty="0" err="1"/>
              <a:t>GoR</a:t>
            </a:r>
            <a:r>
              <a:rPr lang="en-US" sz="2800" dirty="0"/>
              <a:t> 1B)</a:t>
            </a:r>
          </a:p>
          <a:p>
            <a:endParaRPr lang="en-US" sz="2800" dirty="0"/>
          </a:p>
          <a:p>
            <a:r>
              <a:rPr lang="en-US" sz="2800" b="1" dirty="0"/>
              <a:t>11) Is perioperative supplemental oxygen effective to reduce surgical </a:t>
            </a:r>
            <a:r>
              <a:rPr lang="it-IT" sz="2800" b="1" dirty="0"/>
              <a:t>site </a:t>
            </a:r>
            <a:r>
              <a:rPr lang="it-IT" sz="2800" b="1" dirty="0" err="1"/>
              <a:t>infections</a:t>
            </a:r>
            <a:r>
              <a:rPr lang="it-IT" sz="2800" b="1" dirty="0"/>
              <a:t>?</a:t>
            </a:r>
          </a:p>
          <a:p>
            <a:r>
              <a:rPr lang="en-US" sz="2800" dirty="0"/>
              <a:t>Perioperative hyperoxygenation does not reduce SSI (</a:t>
            </a:r>
            <a:r>
              <a:rPr lang="en-US" sz="2800" dirty="0" err="1"/>
              <a:t>GoR</a:t>
            </a:r>
            <a:r>
              <a:rPr lang="en-US" sz="2800" dirty="0"/>
              <a:t> 2B)</a:t>
            </a:r>
            <a:endParaRPr lang="it-IT" sz="2800" dirty="0"/>
          </a:p>
        </p:txBody>
      </p:sp>
    </p:spTree>
    <p:extLst>
      <p:ext uri="{BB962C8B-B14F-4D97-AF65-F5344CB8AC3E}">
        <p14:creationId xmlns:p14="http://schemas.microsoft.com/office/powerpoint/2010/main" val="316687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BD22EFC-1691-DD1C-360A-52D14544BFE0}"/>
              </a:ext>
            </a:extLst>
          </p:cNvPr>
          <p:cNvSpPr txBox="1"/>
          <p:nvPr/>
        </p:nvSpPr>
        <p:spPr>
          <a:xfrm>
            <a:off x="209319" y="297455"/>
            <a:ext cx="11788049" cy="4832092"/>
          </a:xfrm>
          <a:prstGeom prst="rect">
            <a:avLst/>
          </a:prstGeom>
          <a:noFill/>
        </p:spPr>
        <p:txBody>
          <a:bodyPr wrap="square" rtlCol="0">
            <a:spAutoFit/>
          </a:bodyPr>
          <a:lstStyle/>
          <a:p>
            <a:r>
              <a:rPr lang="en-US" sz="2800" b="1" dirty="0"/>
              <a:t>12) Leaving the skin open for delayed primary closure can reduce SSI? </a:t>
            </a:r>
          </a:p>
          <a:p>
            <a:r>
              <a:rPr lang="en-US" sz="2800" dirty="0"/>
              <a:t>Delayed primary skin closure may reduce the incidence of SSI (</a:t>
            </a:r>
            <a:r>
              <a:rPr lang="en-US" sz="2800" dirty="0" err="1"/>
              <a:t>GoR</a:t>
            </a:r>
            <a:r>
              <a:rPr lang="en-US" sz="2800" dirty="0"/>
              <a:t> 2C) </a:t>
            </a:r>
          </a:p>
          <a:p>
            <a:r>
              <a:rPr lang="en-US" sz="2800" dirty="0"/>
              <a:t>Delayed primary closure of a surgical incision is an option to take into </a:t>
            </a:r>
            <a:r>
              <a:rPr lang="it-IT" sz="2800" dirty="0" err="1"/>
              <a:t>consideration</a:t>
            </a:r>
            <a:r>
              <a:rPr lang="it-IT" sz="2800" dirty="0"/>
              <a:t> in </a:t>
            </a:r>
            <a:r>
              <a:rPr lang="it-IT" sz="2800" dirty="0" err="1"/>
              <a:t>contaminated</a:t>
            </a:r>
            <a:r>
              <a:rPr lang="it-IT" sz="2800" dirty="0"/>
              <a:t> </a:t>
            </a:r>
            <a:r>
              <a:rPr lang="it-IT" sz="2800" dirty="0" err="1"/>
              <a:t>abdominal</a:t>
            </a:r>
            <a:r>
              <a:rPr lang="it-IT" sz="2800" dirty="0"/>
              <a:t> surgeries, in </a:t>
            </a:r>
            <a:r>
              <a:rPr lang="it-IT" sz="2800" dirty="0" err="1"/>
              <a:t>patients</a:t>
            </a:r>
            <a:r>
              <a:rPr lang="it-IT" sz="2800" dirty="0"/>
              <a:t> </a:t>
            </a:r>
            <a:r>
              <a:rPr lang="en-US" sz="2800" dirty="0"/>
              <a:t>with high risk of SSI (</a:t>
            </a:r>
            <a:r>
              <a:rPr lang="en-US" sz="2800" dirty="0" err="1"/>
              <a:t>GoR</a:t>
            </a:r>
            <a:r>
              <a:rPr lang="en-US" sz="2800" dirty="0"/>
              <a:t> 2C)</a:t>
            </a:r>
          </a:p>
          <a:p>
            <a:endParaRPr lang="en-US" sz="2800" dirty="0"/>
          </a:p>
          <a:p>
            <a:r>
              <a:rPr lang="en-US" sz="2800" b="1" dirty="0"/>
              <a:t>13) When should additional antibiotic dose be administered </a:t>
            </a:r>
            <a:r>
              <a:rPr lang="it-IT" sz="2800" b="1" dirty="0" err="1"/>
              <a:t>intraoperatively</a:t>
            </a:r>
            <a:r>
              <a:rPr lang="it-IT" sz="2800" b="1" dirty="0"/>
              <a:t>?</a:t>
            </a:r>
          </a:p>
          <a:p>
            <a:r>
              <a:rPr lang="en-US" sz="2800" dirty="0"/>
              <a:t>Optimal knowledge and use of the pharmacokinetic/pharmacodynamic characteristics of antibiotics are important to evaluate when additional antibiotic doses should be administered intraoperatively in patients with intra-abdominal infections undergoing emergency surgery (</a:t>
            </a:r>
            <a:r>
              <a:rPr lang="en-US" sz="2800" dirty="0" err="1"/>
              <a:t>GoR</a:t>
            </a:r>
            <a:r>
              <a:rPr lang="en-US" sz="2800" dirty="0"/>
              <a:t> 1C)</a:t>
            </a:r>
            <a:endParaRPr lang="it-IT" sz="2800" dirty="0"/>
          </a:p>
        </p:txBody>
      </p:sp>
    </p:spTree>
    <p:extLst>
      <p:ext uri="{BB962C8B-B14F-4D97-AF65-F5344CB8AC3E}">
        <p14:creationId xmlns:p14="http://schemas.microsoft.com/office/powerpoint/2010/main" val="302364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Immagine 4"/>
          <p:cNvPicPr/>
          <p:nvPr/>
        </p:nvPicPr>
        <p:blipFill>
          <a:blip r:embed="rId2"/>
          <a:stretch/>
        </p:blipFill>
        <p:spPr>
          <a:xfrm>
            <a:off x="3503160" y="1171800"/>
            <a:ext cx="5185080" cy="845280"/>
          </a:xfrm>
          <a:prstGeom prst="rect">
            <a:avLst/>
          </a:prstGeom>
          <a:ln w="0">
            <a:noFill/>
          </a:ln>
        </p:spPr>
      </p:pic>
      <p:pic>
        <p:nvPicPr>
          <p:cNvPr id="115" name="Immagine 5"/>
          <p:cNvPicPr/>
          <p:nvPr/>
        </p:nvPicPr>
        <p:blipFill>
          <a:blip r:embed="rId3"/>
          <a:stretch/>
        </p:blipFill>
        <p:spPr>
          <a:xfrm>
            <a:off x="1531800" y="451440"/>
            <a:ext cx="9128160" cy="720000"/>
          </a:xfrm>
          <a:prstGeom prst="rect">
            <a:avLst/>
          </a:prstGeom>
          <a:ln w="0">
            <a:noFill/>
          </a:ln>
        </p:spPr>
      </p:pic>
      <p:sp>
        <p:nvSpPr>
          <p:cNvPr id="116" name="CasellaDiTesto 1"/>
          <p:cNvSpPr/>
          <p:nvPr/>
        </p:nvSpPr>
        <p:spPr>
          <a:xfrm>
            <a:off x="825480" y="1959840"/>
            <a:ext cx="10974240" cy="4478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buClr>
                <a:srgbClr val="000000"/>
              </a:buClr>
              <a:buFont typeface="Arial"/>
              <a:buChar char="•"/>
            </a:pPr>
            <a:r>
              <a:rPr lang="en-US" sz="2400" b="0" strike="noStrike" spc="-1">
                <a:solidFill>
                  <a:schemeClr val="dk1"/>
                </a:solidFill>
                <a:latin typeface="Calibri"/>
              </a:rPr>
              <a:t>Clinical signs of infection traditionally include the following: local redness, pain, increased temperature, edema and purulent discharge. </a:t>
            </a:r>
            <a:endParaRPr lang="it-IT" sz="2400" b="0" strike="noStrike" spc="-1">
              <a:solidFill>
                <a:srgbClr val="000000"/>
              </a:solidFill>
              <a:latin typeface="Arial"/>
            </a:endParaRPr>
          </a:p>
          <a:p>
            <a:pPr marL="285840" indent="-285840" defTabSz="914400">
              <a:lnSpc>
                <a:spcPct val="100000"/>
              </a:lnSpc>
              <a:buClr>
                <a:srgbClr val="000000"/>
              </a:buClr>
              <a:buFont typeface="Arial"/>
              <a:buChar char="•"/>
            </a:pPr>
            <a:r>
              <a:rPr lang="en-US" sz="2400" b="0" strike="noStrike" spc="-1">
                <a:solidFill>
                  <a:schemeClr val="dk1"/>
                </a:solidFill>
                <a:latin typeface="Calibri"/>
              </a:rPr>
              <a:t>In SSI treatment, it is necessary to open the infected area and drain the pus. </a:t>
            </a:r>
            <a:endParaRPr lang="it-IT" sz="2400" b="0" strike="noStrike" spc="-1">
              <a:solidFill>
                <a:srgbClr val="000000"/>
              </a:solidFill>
              <a:latin typeface="Arial"/>
            </a:endParaRPr>
          </a:p>
          <a:p>
            <a:pPr marL="285840" indent="-285840" defTabSz="914400">
              <a:lnSpc>
                <a:spcPct val="100000"/>
              </a:lnSpc>
              <a:buClr>
                <a:srgbClr val="000000"/>
              </a:buClr>
              <a:buFont typeface="Arial"/>
              <a:buChar char="•"/>
            </a:pPr>
            <a:r>
              <a:rPr lang="en-US" sz="2400" b="0" strike="noStrike" spc="-1">
                <a:solidFill>
                  <a:schemeClr val="dk1"/>
                </a:solidFill>
                <a:latin typeface="Calibri"/>
              </a:rPr>
              <a:t>Deep tissue infection requires </a:t>
            </a:r>
            <a:r>
              <a:rPr lang="en-US" sz="2400" b="1" strike="noStrike" spc="-1">
                <a:solidFill>
                  <a:schemeClr val="dk1"/>
                </a:solidFill>
                <a:latin typeface="Calibri"/>
              </a:rPr>
              <a:t>drainage of the whole area</a:t>
            </a:r>
            <a:r>
              <a:rPr lang="en-US" sz="2400" b="0" strike="noStrike" spc="-1">
                <a:solidFill>
                  <a:schemeClr val="dk1"/>
                </a:solidFill>
                <a:latin typeface="Calibri"/>
              </a:rPr>
              <a:t>.</a:t>
            </a:r>
            <a:endParaRPr lang="it-IT" sz="2400" b="0" strike="noStrike" spc="-1">
              <a:solidFill>
                <a:srgbClr val="000000"/>
              </a:solidFill>
              <a:latin typeface="Arial"/>
            </a:endParaRPr>
          </a:p>
          <a:p>
            <a:pPr marL="285840" indent="-285840" defTabSz="914400">
              <a:lnSpc>
                <a:spcPct val="100000"/>
              </a:lnSpc>
              <a:buClr>
                <a:srgbClr val="000000"/>
              </a:buClr>
              <a:buFont typeface="Arial"/>
              <a:buChar char="•"/>
            </a:pPr>
            <a:r>
              <a:rPr lang="en-US" sz="2400" b="0" strike="noStrike" spc="-1">
                <a:solidFill>
                  <a:schemeClr val="dk1"/>
                </a:solidFill>
                <a:latin typeface="Calibri"/>
              </a:rPr>
              <a:t>The remaining fibrin or sutures and staples should be removed or </a:t>
            </a:r>
            <a:r>
              <a:rPr lang="en-US" sz="2400" b="1" strike="noStrike" spc="-1">
                <a:solidFill>
                  <a:schemeClr val="dk1"/>
                </a:solidFill>
                <a:latin typeface="Calibri"/>
              </a:rPr>
              <a:t>tissue debridement </a:t>
            </a:r>
            <a:r>
              <a:rPr lang="en-US" sz="2400" b="0" strike="noStrike" spc="-1">
                <a:solidFill>
                  <a:schemeClr val="dk1"/>
                </a:solidFill>
                <a:latin typeface="Calibri"/>
              </a:rPr>
              <a:t>may be indicated in the case of </a:t>
            </a:r>
            <a:r>
              <a:rPr lang="it-IT" sz="2400" b="0" strike="noStrike" spc="-1">
                <a:solidFill>
                  <a:schemeClr val="dk1"/>
                </a:solidFill>
                <a:latin typeface="Calibri"/>
              </a:rPr>
              <a:t>necrosis. </a:t>
            </a:r>
            <a:endParaRPr lang="it-IT" sz="2400" b="0" strike="noStrike" spc="-1">
              <a:solidFill>
                <a:srgbClr val="000000"/>
              </a:solidFill>
              <a:latin typeface="Arial"/>
            </a:endParaRPr>
          </a:p>
          <a:p>
            <a:pPr marL="285840" indent="-285840" defTabSz="914400">
              <a:lnSpc>
                <a:spcPct val="100000"/>
              </a:lnSpc>
              <a:buClr>
                <a:srgbClr val="000000"/>
              </a:buClr>
              <a:buFont typeface="Arial"/>
              <a:buChar char="•"/>
            </a:pPr>
            <a:r>
              <a:rPr lang="en-US" sz="2400" b="0" strike="noStrike" spc="-1">
                <a:solidFill>
                  <a:schemeClr val="dk1"/>
                </a:solidFill>
                <a:latin typeface="Calibri"/>
              </a:rPr>
              <a:t>Infected wound should be treated with various antimicrobial products depending on surgeon’s preference.</a:t>
            </a:r>
            <a:endParaRPr lang="it-IT" sz="2400" b="0" strike="noStrike" spc="-1">
              <a:solidFill>
                <a:srgbClr val="000000"/>
              </a:solidFill>
              <a:latin typeface="Arial"/>
            </a:endParaRPr>
          </a:p>
          <a:p>
            <a:pPr marL="285840" indent="-285840" defTabSz="914400">
              <a:lnSpc>
                <a:spcPct val="100000"/>
              </a:lnSpc>
              <a:buClr>
                <a:srgbClr val="000000"/>
              </a:buClr>
              <a:buFont typeface="Arial"/>
              <a:buChar char="•"/>
            </a:pPr>
            <a:r>
              <a:rPr lang="en-US" sz="2400" b="0" strike="noStrike" spc="-1">
                <a:solidFill>
                  <a:schemeClr val="dk1"/>
                </a:solidFill>
                <a:latin typeface="Calibri"/>
              </a:rPr>
              <a:t>It is recommended to initiate </a:t>
            </a:r>
            <a:r>
              <a:rPr lang="en-US" sz="2400" b="1" strike="noStrike" spc="-1">
                <a:solidFill>
                  <a:schemeClr val="dk1"/>
                </a:solidFill>
                <a:latin typeface="Calibri"/>
              </a:rPr>
              <a:t>antibiotics</a:t>
            </a:r>
            <a:r>
              <a:rPr lang="en-US" sz="2400" b="0" strike="noStrike" spc="-1">
                <a:solidFill>
                  <a:schemeClr val="dk1"/>
                </a:solidFill>
                <a:latin typeface="Calibri"/>
              </a:rPr>
              <a:t> when the inflammation reaches beyond 5 cm and the above-listed signs of generalized inflammation are present.</a:t>
            </a:r>
            <a:endParaRPr lang="it-IT" sz="2400" b="0" strike="noStrike" spc="-1">
              <a:solidFill>
                <a:srgbClr val="000000"/>
              </a:solidFill>
              <a:latin typeface="Arial"/>
            </a:endParaRPr>
          </a:p>
          <a:p>
            <a:pPr marL="285840" indent="-285840" defTabSz="914400">
              <a:lnSpc>
                <a:spcPct val="100000"/>
              </a:lnSpc>
              <a:buClr>
                <a:srgbClr val="000000"/>
              </a:buClr>
              <a:buFont typeface="Arial"/>
              <a:buChar char="•"/>
            </a:pPr>
            <a:r>
              <a:rPr lang="en-US" sz="2400" b="0" strike="noStrike" spc="-1">
                <a:solidFill>
                  <a:schemeClr val="dk1"/>
                </a:solidFill>
                <a:latin typeface="Calibri"/>
              </a:rPr>
              <a:t>When choosing the first-line treatment, local epidemiological situation and Gram staining of wound smears should be considered.</a:t>
            </a:r>
            <a:endParaRPr lang="it-IT" sz="2400" b="0" strike="noStrike" spc="-1">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Immagine 3"/>
          <p:cNvPicPr/>
          <p:nvPr/>
        </p:nvPicPr>
        <p:blipFill>
          <a:blip r:embed="rId2"/>
          <a:stretch/>
        </p:blipFill>
        <p:spPr>
          <a:xfrm>
            <a:off x="1531800" y="451440"/>
            <a:ext cx="9128160" cy="720000"/>
          </a:xfrm>
          <a:prstGeom prst="rect">
            <a:avLst/>
          </a:prstGeom>
          <a:ln w="0">
            <a:noFill/>
          </a:ln>
        </p:spPr>
      </p:pic>
      <p:pic>
        <p:nvPicPr>
          <p:cNvPr id="118" name="Immagine 4"/>
          <p:cNvPicPr/>
          <p:nvPr/>
        </p:nvPicPr>
        <p:blipFill>
          <a:blip r:embed="rId3"/>
          <a:stretch/>
        </p:blipFill>
        <p:spPr>
          <a:xfrm>
            <a:off x="3503160" y="1171800"/>
            <a:ext cx="5185080" cy="845280"/>
          </a:xfrm>
          <a:prstGeom prst="rect">
            <a:avLst/>
          </a:prstGeom>
          <a:ln w="0">
            <a:noFill/>
          </a:ln>
        </p:spPr>
      </p:pic>
      <p:sp>
        <p:nvSpPr>
          <p:cNvPr id="119" name="CasellaDiTesto 6"/>
          <p:cNvSpPr/>
          <p:nvPr/>
        </p:nvSpPr>
        <p:spPr>
          <a:xfrm>
            <a:off x="892440" y="2532240"/>
            <a:ext cx="10406880" cy="228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gn="just" defTabSz="914400">
              <a:lnSpc>
                <a:spcPct val="100000"/>
              </a:lnSpc>
              <a:buClr>
                <a:srgbClr val="000000"/>
              </a:buClr>
              <a:buFont typeface="Arial"/>
              <a:buChar char="•"/>
            </a:pPr>
            <a:r>
              <a:rPr lang="en-US" sz="2400" b="0" strike="noStrike" spc="-1">
                <a:solidFill>
                  <a:schemeClr val="dk1"/>
                </a:solidFill>
                <a:latin typeface="Calibri"/>
              </a:rPr>
              <a:t>For complicated deep and non-healing wounds, </a:t>
            </a:r>
            <a:r>
              <a:rPr lang="en-US" sz="2400" b="1" strike="noStrike" spc="-1">
                <a:solidFill>
                  <a:schemeClr val="dk1"/>
                </a:solidFill>
                <a:latin typeface="Calibri"/>
              </a:rPr>
              <a:t>negative pressure therapy should be considered</a:t>
            </a:r>
            <a:r>
              <a:rPr lang="en-US" sz="2400" b="0" strike="noStrike" spc="-1">
                <a:solidFill>
                  <a:schemeClr val="dk1"/>
                </a:solidFill>
                <a:latin typeface="Calibri"/>
              </a:rPr>
              <a:t>. Negative pressure facilitates blood supply to the wound by promoting angiogenesis and increases the rate of granulomatous tissue formation. </a:t>
            </a:r>
            <a:endParaRPr lang="it-IT" sz="2400" b="0" strike="noStrike" spc="-1">
              <a:solidFill>
                <a:srgbClr val="000000"/>
              </a:solidFill>
              <a:latin typeface="Arial"/>
            </a:endParaRPr>
          </a:p>
          <a:p>
            <a:pPr marL="285840" indent="-285840" algn="just" defTabSz="914400">
              <a:lnSpc>
                <a:spcPct val="100000"/>
              </a:lnSpc>
              <a:buClr>
                <a:srgbClr val="000000"/>
              </a:buClr>
              <a:buFont typeface="Arial"/>
              <a:buChar char="•"/>
            </a:pPr>
            <a:r>
              <a:rPr lang="en-US" sz="2400" b="0" strike="noStrike" spc="-1">
                <a:solidFill>
                  <a:schemeClr val="dk1"/>
                </a:solidFill>
                <a:latin typeface="Calibri"/>
              </a:rPr>
              <a:t>Negative pressure therapy in infected wounds is safe. However, it must be preceded by debridement and initiation of </a:t>
            </a:r>
            <a:r>
              <a:rPr lang="it-IT" sz="2400" b="1" strike="noStrike" spc="-1">
                <a:solidFill>
                  <a:schemeClr val="dk1"/>
                </a:solidFill>
                <a:latin typeface="Calibri"/>
              </a:rPr>
              <a:t>targeted antibiotic therapy</a:t>
            </a:r>
            <a:r>
              <a:rPr lang="it-IT" sz="2400" b="0" strike="noStrike" spc="-1">
                <a:solidFill>
                  <a:schemeClr val="dk1"/>
                </a:solidFill>
                <a:latin typeface="Calibri"/>
              </a:rPr>
              <a:t>.</a:t>
            </a:r>
            <a:endParaRPr lang="it-IT" sz="2400" b="0" strike="noStrike" spc="-1">
              <a:solidFill>
                <a:srgbClr val="000000"/>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chermata, Carattere, diagramma&#10;&#10;Il contenuto generato dall'IA potrebbe non essere corretto.">
            <a:extLst>
              <a:ext uri="{FF2B5EF4-FFF2-40B4-BE49-F238E27FC236}">
                <a16:creationId xmlns:a16="http://schemas.microsoft.com/office/drawing/2014/main" id="{E905982A-0DD7-C4E5-AFCC-8AA7C90A3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181" y="0"/>
            <a:ext cx="5198179" cy="6885007"/>
          </a:xfrm>
          <a:prstGeom prst="rect">
            <a:avLst/>
          </a:prstGeom>
          <a:noFill/>
        </p:spPr>
      </p:pic>
    </p:spTree>
    <p:extLst>
      <p:ext uri="{BB962C8B-B14F-4D97-AF65-F5344CB8AC3E}">
        <p14:creationId xmlns:p14="http://schemas.microsoft.com/office/powerpoint/2010/main" val="3350724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1857136-E384-CF50-242F-3D3D384BBCC9}"/>
              </a:ext>
            </a:extLst>
          </p:cNvPr>
          <p:cNvPicPr>
            <a:picLocks noChangeAspect="1"/>
          </p:cNvPicPr>
          <p:nvPr/>
        </p:nvPicPr>
        <p:blipFill>
          <a:blip r:embed="rId2"/>
          <a:stretch>
            <a:fillRect/>
          </a:stretch>
        </p:blipFill>
        <p:spPr>
          <a:xfrm>
            <a:off x="376762" y="305460"/>
            <a:ext cx="6458851" cy="2038635"/>
          </a:xfrm>
          <a:prstGeom prst="rect">
            <a:avLst/>
          </a:prstGeom>
        </p:spPr>
      </p:pic>
      <p:sp>
        <p:nvSpPr>
          <p:cNvPr id="5" name="CasellaDiTesto 4">
            <a:extLst>
              <a:ext uri="{FF2B5EF4-FFF2-40B4-BE49-F238E27FC236}">
                <a16:creationId xmlns:a16="http://schemas.microsoft.com/office/drawing/2014/main" id="{1C29E7CD-0FC8-008F-B2E0-A73C69213ED5}"/>
              </a:ext>
            </a:extLst>
          </p:cNvPr>
          <p:cNvSpPr txBox="1"/>
          <p:nvPr/>
        </p:nvSpPr>
        <p:spPr>
          <a:xfrm>
            <a:off x="376761" y="2749766"/>
            <a:ext cx="11521455" cy="3170099"/>
          </a:xfrm>
          <a:prstGeom prst="rect">
            <a:avLst/>
          </a:prstGeom>
          <a:noFill/>
        </p:spPr>
        <p:txBody>
          <a:bodyPr wrap="square">
            <a:spAutoFit/>
          </a:bodyPr>
          <a:lstStyle/>
          <a:p>
            <a:r>
              <a:rPr lang="en-US" sz="2000" b="0" i="0" dirty="0">
                <a:solidFill>
                  <a:srgbClr val="222222"/>
                </a:solidFill>
                <a:effectLst/>
                <a:latin typeface="Merriweather" panose="020F0502020204030204" pitchFamily="2" charset="0"/>
              </a:rPr>
              <a:t>Data supporting wound protectors and routine wound irrigation are mixed, however, they are low-cost, low-risk options to help mitigate surgical site infections. </a:t>
            </a:r>
          </a:p>
          <a:p>
            <a:endParaRPr lang="en-US" sz="2000" b="0" i="0" dirty="0">
              <a:solidFill>
                <a:srgbClr val="222222"/>
              </a:solidFill>
              <a:effectLst/>
              <a:latin typeface="Merriweather" panose="020F0502020204030204" pitchFamily="2" charset="0"/>
            </a:endParaRPr>
          </a:p>
          <a:p>
            <a:endParaRPr lang="en-US" sz="2000" b="0" i="0" dirty="0">
              <a:solidFill>
                <a:srgbClr val="222222"/>
              </a:solidFill>
              <a:effectLst/>
              <a:latin typeface="Merriweather" panose="020F0502020204030204" pitchFamily="2" charset="0"/>
            </a:endParaRPr>
          </a:p>
          <a:p>
            <a:r>
              <a:rPr lang="en-US" sz="2000" b="0" i="0" dirty="0">
                <a:solidFill>
                  <a:srgbClr val="222222"/>
                </a:solidFill>
                <a:effectLst/>
                <a:latin typeface="Merriweather" panose="020F0502020204030204" pitchFamily="2" charset="0"/>
              </a:rPr>
              <a:t>There are several advantages to intra-operative normothermia and glucose control for the prevention of SSI, which have been studied in elective and emergent surgical populations.</a:t>
            </a:r>
          </a:p>
          <a:p>
            <a:endParaRPr lang="en-US" sz="2000" b="0" i="0" dirty="0">
              <a:solidFill>
                <a:srgbClr val="222222"/>
              </a:solidFill>
              <a:effectLst/>
              <a:latin typeface="Merriweather" panose="020F0502020204030204" pitchFamily="2" charset="0"/>
            </a:endParaRPr>
          </a:p>
          <a:p>
            <a:endParaRPr lang="en-US" sz="2000" b="0" i="0" dirty="0">
              <a:solidFill>
                <a:srgbClr val="222222"/>
              </a:solidFill>
              <a:effectLst/>
              <a:latin typeface="Merriweather" panose="020F0502020204030204" pitchFamily="2" charset="0"/>
            </a:endParaRPr>
          </a:p>
          <a:p>
            <a:r>
              <a:rPr lang="en-US" sz="2000" b="0" i="0" dirty="0">
                <a:solidFill>
                  <a:srgbClr val="222222"/>
                </a:solidFill>
                <a:effectLst/>
                <a:latin typeface="Merriweather" panose="020F0502020204030204" pitchFamily="2" charset="0"/>
              </a:rPr>
              <a:t>The management of contaminated general surgery wounds is controversial, but there is growing evidence to support the use of closed negative pressure wound therapy.</a:t>
            </a:r>
            <a:endParaRPr lang="it-IT" sz="2000" dirty="0"/>
          </a:p>
        </p:txBody>
      </p:sp>
    </p:spTree>
    <p:extLst>
      <p:ext uri="{BB962C8B-B14F-4D97-AF65-F5344CB8AC3E}">
        <p14:creationId xmlns:p14="http://schemas.microsoft.com/office/powerpoint/2010/main" val="3616790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dirty="0"/>
              <a:t>Grazie</a:t>
            </a:r>
          </a:p>
        </p:txBody>
      </p:sp>
    </p:spTree>
    <p:extLst>
      <p:ext uri="{BB962C8B-B14F-4D97-AF65-F5344CB8AC3E}">
        <p14:creationId xmlns:p14="http://schemas.microsoft.com/office/powerpoint/2010/main" val="174554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3"/>
          <p:cNvPicPr/>
          <p:nvPr/>
        </p:nvPicPr>
        <p:blipFill>
          <a:blip r:embed="rId3"/>
          <a:stretch/>
        </p:blipFill>
        <p:spPr>
          <a:xfrm>
            <a:off x="538200" y="3055320"/>
            <a:ext cx="5557680" cy="2846520"/>
          </a:xfrm>
          <a:prstGeom prst="rect">
            <a:avLst/>
          </a:prstGeom>
          <a:ln w="0">
            <a:noFill/>
          </a:ln>
        </p:spPr>
      </p:pic>
      <p:grpSp>
        <p:nvGrpSpPr>
          <p:cNvPr id="90" name="Gruppo 4"/>
          <p:cNvGrpSpPr/>
          <p:nvPr/>
        </p:nvGrpSpPr>
        <p:grpSpPr>
          <a:xfrm>
            <a:off x="5985000" y="2106000"/>
            <a:ext cx="5557680" cy="4450680"/>
            <a:chOff x="5985000" y="2106000"/>
            <a:chExt cx="5557680" cy="4450680"/>
          </a:xfrm>
        </p:grpSpPr>
        <p:pic>
          <p:nvPicPr>
            <p:cNvPr id="91" name="Picture 4"/>
            <p:cNvPicPr/>
            <p:nvPr/>
          </p:nvPicPr>
          <p:blipFill>
            <a:blip r:embed="rId4"/>
            <a:stretch/>
          </p:blipFill>
          <p:spPr>
            <a:xfrm>
              <a:off x="5985000" y="2106000"/>
              <a:ext cx="5557680" cy="2588760"/>
            </a:xfrm>
            <a:prstGeom prst="rect">
              <a:avLst/>
            </a:prstGeom>
            <a:ln w="0">
              <a:noFill/>
            </a:ln>
          </p:spPr>
        </p:pic>
        <p:pic>
          <p:nvPicPr>
            <p:cNvPr id="92" name="Picture 5"/>
            <p:cNvPicPr/>
            <p:nvPr/>
          </p:nvPicPr>
          <p:blipFill>
            <a:blip r:embed="rId5"/>
            <a:stretch/>
          </p:blipFill>
          <p:spPr>
            <a:xfrm>
              <a:off x="6123240" y="4695120"/>
              <a:ext cx="5281560" cy="1861560"/>
            </a:xfrm>
            <a:prstGeom prst="rect">
              <a:avLst/>
            </a:prstGeom>
            <a:ln w="0">
              <a:noFill/>
            </a:ln>
          </p:spPr>
        </p:pic>
      </p:grpSp>
      <p:grpSp>
        <p:nvGrpSpPr>
          <p:cNvPr id="93" name="Gruppo 6"/>
          <p:cNvGrpSpPr/>
          <p:nvPr/>
        </p:nvGrpSpPr>
        <p:grpSpPr>
          <a:xfrm>
            <a:off x="538200" y="188640"/>
            <a:ext cx="10866600" cy="2295000"/>
            <a:chOff x="538200" y="188640"/>
            <a:chExt cx="10866600" cy="2295000"/>
          </a:xfrm>
        </p:grpSpPr>
        <p:pic>
          <p:nvPicPr>
            <p:cNvPr id="94" name="Picture 2"/>
            <p:cNvPicPr/>
            <p:nvPr/>
          </p:nvPicPr>
          <p:blipFill>
            <a:blip r:embed="rId6"/>
            <a:stretch/>
          </p:blipFill>
          <p:spPr>
            <a:xfrm>
              <a:off x="538200" y="188640"/>
              <a:ext cx="10866600" cy="2295000"/>
            </a:xfrm>
            <a:prstGeom prst="rect">
              <a:avLst/>
            </a:prstGeom>
            <a:ln w="0">
              <a:noFill/>
            </a:ln>
          </p:spPr>
        </p:pic>
        <p:sp>
          <p:nvSpPr>
            <p:cNvPr id="95" name="CasellaDiTesto 5"/>
            <p:cNvSpPr/>
            <p:nvPr/>
          </p:nvSpPr>
          <p:spPr>
            <a:xfrm>
              <a:off x="10768320" y="1465200"/>
              <a:ext cx="540720" cy="303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t-IT" sz="1400" b="0" strike="noStrike" spc="-1">
                  <a:solidFill>
                    <a:schemeClr val="dk1"/>
                  </a:solidFill>
                  <a:latin typeface="Calibri"/>
                </a:rPr>
                <a:t>2018</a:t>
              </a:r>
              <a:endParaRPr lang="it-IT" sz="1400" b="0" strike="noStrike" spc="-1">
                <a:solidFill>
                  <a:srgbClr val="000000"/>
                </a:solidFill>
                <a:latin typeface="Arial"/>
              </a:endParaRPr>
            </a:p>
          </p:txBody>
        </p:sp>
      </p:gr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2"/>
          <p:cNvPicPr/>
          <p:nvPr/>
        </p:nvPicPr>
        <p:blipFill>
          <a:blip r:embed="rId3"/>
          <a:stretch/>
        </p:blipFill>
        <p:spPr>
          <a:xfrm>
            <a:off x="1141560" y="2709000"/>
            <a:ext cx="4782960" cy="3663720"/>
          </a:xfrm>
          <a:prstGeom prst="rect">
            <a:avLst/>
          </a:prstGeom>
          <a:ln w="0">
            <a:noFill/>
          </a:ln>
        </p:spPr>
      </p:pic>
      <p:pic>
        <p:nvPicPr>
          <p:cNvPr id="97" name="Picture 3"/>
          <p:cNvPicPr/>
          <p:nvPr/>
        </p:nvPicPr>
        <p:blipFill>
          <a:blip r:embed="rId4"/>
          <a:stretch/>
        </p:blipFill>
        <p:spPr>
          <a:xfrm>
            <a:off x="6257880" y="2730960"/>
            <a:ext cx="4852800" cy="3420360"/>
          </a:xfrm>
          <a:prstGeom prst="rect">
            <a:avLst/>
          </a:prstGeom>
          <a:ln w="0">
            <a:noFill/>
          </a:ln>
        </p:spPr>
      </p:pic>
      <p:pic>
        <p:nvPicPr>
          <p:cNvPr id="98" name="Picture 2"/>
          <p:cNvPicPr/>
          <p:nvPr/>
        </p:nvPicPr>
        <p:blipFill>
          <a:blip r:embed="rId5"/>
          <a:stretch/>
        </p:blipFill>
        <p:spPr>
          <a:xfrm>
            <a:off x="1141560" y="188640"/>
            <a:ext cx="9969480" cy="22950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Immagine 5"/>
          <p:cNvPicPr/>
          <p:nvPr/>
        </p:nvPicPr>
        <p:blipFill>
          <a:blip r:embed="rId3"/>
          <a:stretch/>
        </p:blipFill>
        <p:spPr>
          <a:xfrm>
            <a:off x="1531800" y="451440"/>
            <a:ext cx="9128160" cy="720000"/>
          </a:xfrm>
          <a:prstGeom prst="rect">
            <a:avLst/>
          </a:prstGeom>
          <a:ln w="0">
            <a:noFill/>
          </a:ln>
        </p:spPr>
      </p:pic>
      <p:pic>
        <p:nvPicPr>
          <p:cNvPr id="100" name="Immagine 7"/>
          <p:cNvPicPr/>
          <p:nvPr/>
        </p:nvPicPr>
        <p:blipFill>
          <a:blip r:embed="rId4"/>
          <a:stretch/>
        </p:blipFill>
        <p:spPr>
          <a:xfrm>
            <a:off x="3870720" y="1298160"/>
            <a:ext cx="4449960" cy="720000"/>
          </a:xfrm>
          <a:prstGeom prst="rect">
            <a:avLst/>
          </a:prstGeom>
          <a:ln w="0">
            <a:noFill/>
          </a:ln>
        </p:spPr>
      </p:pic>
      <p:sp>
        <p:nvSpPr>
          <p:cNvPr id="101" name="Segnaposto contenuto 2"/>
          <p:cNvSpPr/>
          <p:nvPr/>
        </p:nvSpPr>
        <p:spPr>
          <a:xfrm>
            <a:off x="600480" y="2478960"/>
            <a:ext cx="10990800" cy="8863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28600" indent="-228600" defTabSz="914400">
              <a:lnSpc>
                <a:spcPct val="90000"/>
              </a:lnSpc>
              <a:spcBef>
                <a:spcPts val="1001"/>
              </a:spcBef>
              <a:buClr>
                <a:srgbClr val="000000"/>
              </a:buClr>
              <a:buFont typeface="Arial"/>
              <a:buChar char="•"/>
            </a:pPr>
            <a:r>
              <a:rPr lang="it-IT" sz="3600" b="0" strike="noStrike" spc="-1" dirty="0" err="1">
                <a:solidFill>
                  <a:schemeClr val="dk1"/>
                </a:solidFill>
                <a:latin typeface="Calibri"/>
                <a:ea typeface="SimSun"/>
              </a:rPr>
              <a:t>Surgical</a:t>
            </a:r>
            <a:r>
              <a:rPr lang="it-IT" sz="3600" b="0" strike="noStrike" spc="-1" dirty="0">
                <a:solidFill>
                  <a:schemeClr val="dk1"/>
                </a:solidFill>
                <a:latin typeface="Calibri"/>
                <a:ea typeface="SimSun"/>
              </a:rPr>
              <a:t> site </a:t>
            </a:r>
            <a:r>
              <a:rPr lang="it-IT" sz="3600" b="0" strike="noStrike" spc="-1" dirty="0" err="1">
                <a:solidFill>
                  <a:schemeClr val="dk1"/>
                </a:solidFill>
                <a:latin typeface="Calibri"/>
                <a:ea typeface="SimSun"/>
              </a:rPr>
              <a:t>shaving</a:t>
            </a:r>
            <a:endParaRPr lang="it-IT" sz="3600" b="0" strike="noStrike" spc="-1" dirty="0">
              <a:solidFill>
                <a:srgbClr val="000000"/>
              </a:solidFill>
              <a:latin typeface="Arial"/>
            </a:endParaRPr>
          </a:p>
          <a:p>
            <a:pPr algn="ctr" defTabSz="914400">
              <a:lnSpc>
                <a:spcPct val="90000"/>
              </a:lnSpc>
              <a:spcBef>
                <a:spcPts val="1001"/>
              </a:spcBef>
              <a:tabLst>
                <a:tab pos="0" algn="l"/>
              </a:tabLst>
            </a:pPr>
            <a:endParaRPr lang="it-IT" sz="2400" b="0" strike="noStrike" spc="-1" dirty="0">
              <a:solidFill>
                <a:srgbClr val="000000"/>
              </a:solidFill>
              <a:latin typeface="Arial"/>
            </a:endParaRPr>
          </a:p>
        </p:txBody>
      </p:sp>
      <p:sp>
        <p:nvSpPr>
          <p:cNvPr id="102" name="Segnaposto contenuto 2"/>
          <p:cNvSpPr/>
          <p:nvPr/>
        </p:nvSpPr>
        <p:spPr>
          <a:xfrm>
            <a:off x="600480" y="3392280"/>
            <a:ext cx="10990800" cy="8863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28600" indent="-228600" defTabSz="914400">
              <a:lnSpc>
                <a:spcPct val="90000"/>
              </a:lnSpc>
              <a:spcBef>
                <a:spcPts val="1001"/>
              </a:spcBef>
              <a:buClr>
                <a:srgbClr val="000000"/>
              </a:buClr>
              <a:buFont typeface="Arial"/>
              <a:buChar char="•"/>
            </a:pPr>
            <a:r>
              <a:rPr lang="it-IT" sz="3600" b="0" strike="noStrike" spc="-1" dirty="0" err="1">
                <a:solidFill>
                  <a:schemeClr val="dk1"/>
                </a:solidFill>
                <a:latin typeface="Calibri"/>
                <a:ea typeface="SimSun"/>
              </a:rPr>
              <a:t>Nutrition</a:t>
            </a:r>
            <a:endParaRPr lang="it-IT" sz="3600" b="0" strike="noStrike" spc="-1" dirty="0">
              <a:solidFill>
                <a:srgbClr val="000000"/>
              </a:solidFill>
              <a:latin typeface="Arial"/>
            </a:endParaRPr>
          </a:p>
          <a:p>
            <a:pPr algn="ctr" defTabSz="914400">
              <a:lnSpc>
                <a:spcPct val="90000"/>
              </a:lnSpc>
              <a:spcBef>
                <a:spcPts val="1001"/>
              </a:spcBef>
              <a:tabLst>
                <a:tab pos="0" algn="l"/>
              </a:tabLst>
            </a:pPr>
            <a:endParaRPr lang="it-IT" sz="2400" b="0" strike="noStrike" spc="-1" dirty="0">
              <a:solidFill>
                <a:srgbClr val="000000"/>
              </a:solidFill>
              <a:latin typeface="Arial"/>
            </a:endParaRPr>
          </a:p>
        </p:txBody>
      </p:sp>
      <p:sp>
        <p:nvSpPr>
          <p:cNvPr id="103" name="Segnaposto contenuto 2"/>
          <p:cNvSpPr/>
          <p:nvPr/>
        </p:nvSpPr>
        <p:spPr>
          <a:xfrm>
            <a:off x="697320" y="4432500"/>
            <a:ext cx="10990800" cy="8863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28600" indent="-228600" defTabSz="914400">
              <a:lnSpc>
                <a:spcPct val="90000"/>
              </a:lnSpc>
              <a:spcBef>
                <a:spcPts val="1001"/>
              </a:spcBef>
              <a:buClr>
                <a:srgbClr val="000000"/>
              </a:buClr>
              <a:buFont typeface="Arial"/>
              <a:buChar char="•"/>
            </a:pPr>
            <a:r>
              <a:rPr lang="it-IT" sz="3600" b="0" strike="noStrike" spc="-1" dirty="0" err="1">
                <a:solidFill>
                  <a:schemeClr val="dk1"/>
                </a:solidFill>
                <a:latin typeface="Calibri"/>
                <a:ea typeface="SimSun"/>
              </a:rPr>
              <a:t>Immunosuppressive</a:t>
            </a:r>
            <a:r>
              <a:rPr lang="it-IT" sz="3600" b="0" strike="noStrike" spc="-1" dirty="0">
                <a:solidFill>
                  <a:schemeClr val="dk1"/>
                </a:solidFill>
                <a:latin typeface="Calibri"/>
                <a:ea typeface="SimSun"/>
              </a:rPr>
              <a:t> therapy</a:t>
            </a:r>
            <a:endParaRPr lang="it-IT" sz="3600" b="0" strike="noStrike" spc="-1" dirty="0">
              <a:solidFill>
                <a:srgbClr val="000000"/>
              </a:solidFill>
              <a:latin typeface="Arial"/>
            </a:endParaRPr>
          </a:p>
          <a:p>
            <a:pPr algn="ctr" defTabSz="914400">
              <a:lnSpc>
                <a:spcPct val="90000"/>
              </a:lnSpc>
              <a:spcBef>
                <a:spcPts val="1001"/>
              </a:spcBef>
              <a:tabLst>
                <a:tab pos="0" algn="l"/>
              </a:tabLst>
            </a:pPr>
            <a:endParaRPr lang="it-IT" sz="2400" b="0" strike="noStrike" spc="-1" dirty="0">
              <a:solidFill>
                <a:srgbClr val="000000"/>
              </a:solidFill>
              <a:latin typeface="Arial"/>
            </a:endParaRPr>
          </a:p>
        </p:txBody>
      </p:sp>
      <p:sp>
        <p:nvSpPr>
          <p:cNvPr id="104" name="Segnaposto contenuto 2"/>
          <p:cNvSpPr/>
          <p:nvPr/>
        </p:nvSpPr>
        <p:spPr>
          <a:xfrm>
            <a:off x="697320" y="5472720"/>
            <a:ext cx="10990800" cy="8863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28600" indent="-228600" defTabSz="914400">
              <a:lnSpc>
                <a:spcPct val="90000"/>
              </a:lnSpc>
              <a:spcBef>
                <a:spcPts val="1001"/>
              </a:spcBef>
              <a:buClr>
                <a:srgbClr val="000000"/>
              </a:buClr>
              <a:buFont typeface="Arial"/>
              <a:buChar char="•"/>
            </a:pPr>
            <a:r>
              <a:rPr lang="it-IT" sz="3600" b="0" strike="noStrike" spc="-1" dirty="0" err="1">
                <a:solidFill>
                  <a:schemeClr val="dk1"/>
                </a:solidFill>
                <a:latin typeface="Calibri"/>
              </a:rPr>
              <a:t>Antibiotic</a:t>
            </a:r>
            <a:r>
              <a:rPr lang="it-IT" sz="3600" b="0" strike="noStrike" spc="-1" dirty="0">
                <a:solidFill>
                  <a:schemeClr val="dk1"/>
                </a:solidFill>
                <a:latin typeface="Calibri"/>
              </a:rPr>
              <a:t> </a:t>
            </a:r>
            <a:r>
              <a:rPr lang="it-IT" sz="3600" b="0" strike="noStrike" spc="-1" dirty="0" err="1">
                <a:solidFill>
                  <a:schemeClr val="dk1"/>
                </a:solidFill>
                <a:latin typeface="Calibri"/>
              </a:rPr>
              <a:t>prophylaxis</a:t>
            </a:r>
            <a:endParaRPr lang="it-IT" sz="3600" b="0" strike="noStrike" spc="-1" dirty="0">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Immagine 4"/>
          <p:cNvPicPr/>
          <p:nvPr/>
        </p:nvPicPr>
        <p:blipFill>
          <a:blip r:embed="rId3"/>
          <a:stretch/>
        </p:blipFill>
        <p:spPr>
          <a:xfrm>
            <a:off x="3596760" y="1316160"/>
            <a:ext cx="4998240" cy="610200"/>
          </a:xfrm>
          <a:prstGeom prst="rect">
            <a:avLst/>
          </a:prstGeom>
          <a:ln w="0">
            <a:noFill/>
          </a:ln>
        </p:spPr>
      </p:pic>
      <p:pic>
        <p:nvPicPr>
          <p:cNvPr id="108" name="Immagine 5"/>
          <p:cNvPicPr/>
          <p:nvPr/>
        </p:nvPicPr>
        <p:blipFill>
          <a:blip r:embed="rId4"/>
          <a:stretch/>
        </p:blipFill>
        <p:spPr>
          <a:xfrm>
            <a:off x="1531800" y="451440"/>
            <a:ext cx="9128160" cy="720000"/>
          </a:xfrm>
          <a:prstGeom prst="rect">
            <a:avLst/>
          </a:prstGeom>
          <a:ln w="0">
            <a:noFill/>
          </a:ln>
        </p:spPr>
      </p:pic>
      <p:sp>
        <p:nvSpPr>
          <p:cNvPr id="109" name="Segnaposto contenuto 2"/>
          <p:cNvSpPr/>
          <p:nvPr/>
        </p:nvSpPr>
        <p:spPr>
          <a:xfrm>
            <a:off x="424080" y="2010960"/>
            <a:ext cx="11167200" cy="8863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28600" indent="-228600" defTabSz="914400">
              <a:lnSpc>
                <a:spcPct val="90000"/>
              </a:lnSpc>
              <a:spcBef>
                <a:spcPts val="1001"/>
              </a:spcBef>
              <a:buClr>
                <a:srgbClr val="000000"/>
              </a:buClr>
              <a:buFont typeface="Arial"/>
              <a:buChar char="•"/>
            </a:pPr>
            <a:r>
              <a:rPr lang="it-IT" sz="3600" b="0" strike="noStrike" spc="-1" dirty="0">
                <a:solidFill>
                  <a:schemeClr val="dk1"/>
                </a:solidFill>
                <a:latin typeface="Calibri"/>
                <a:ea typeface="SimSun"/>
              </a:rPr>
              <a:t>Operating room </a:t>
            </a:r>
            <a:r>
              <a:rPr lang="it-IT" sz="3600" b="0" strike="noStrike" spc="-1" dirty="0" err="1">
                <a:solidFill>
                  <a:schemeClr val="dk1"/>
                </a:solidFill>
                <a:latin typeface="Calibri"/>
                <a:ea typeface="SimSun"/>
              </a:rPr>
              <a:t>architecture</a:t>
            </a:r>
            <a:endParaRPr lang="it-IT" sz="3600" b="0" strike="noStrike" spc="-1" dirty="0">
              <a:solidFill>
                <a:srgbClr val="000000"/>
              </a:solidFill>
              <a:latin typeface="Arial"/>
            </a:endParaRPr>
          </a:p>
          <a:p>
            <a:pPr algn="ctr" defTabSz="914400">
              <a:lnSpc>
                <a:spcPct val="90000"/>
              </a:lnSpc>
              <a:spcBef>
                <a:spcPts val="1001"/>
              </a:spcBef>
              <a:tabLst>
                <a:tab pos="0" algn="l"/>
              </a:tabLst>
            </a:pPr>
            <a:endParaRPr lang="it-IT" sz="2400" b="0" strike="noStrike" spc="-1" dirty="0">
              <a:solidFill>
                <a:srgbClr val="000000"/>
              </a:solidFill>
              <a:latin typeface="Arial"/>
            </a:endParaRPr>
          </a:p>
        </p:txBody>
      </p:sp>
      <p:sp>
        <p:nvSpPr>
          <p:cNvPr id="110" name="Segnaposto contenuto 2"/>
          <p:cNvSpPr/>
          <p:nvPr/>
        </p:nvSpPr>
        <p:spPr>
          <a:xfrm>
            <a:off x="424080" y="2860200"/>
            <a:ext cx="10990800" cy="8863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28600" indent="-228600" defTabSz="914400">
              <a:lnSpc>
                <a:spcPct val="90000"/>
              </a:lnSpc>
              <a:spcBef>
                <a:spcPts val="1001"/>
              </a:spcBef>
              <a:buClr>
                <a:srgbClr val="000000"/>
              </a:buClr>
              <a:buFont typeface="Arial"/>
              <a:buChar char="•"/>
            </a:pPr>
            <a:r>
              <a:rPr lang="it-IT" sz="3600" b="0" strike="noStrike" spc="-1" dirty="0" err="1">
                <a:solidFill>
                  <a:schemeClr val="dk1"/>
                </a:solidFill>
                <a:latin typeface="Calibri"/>
                <a:ea typeface="SimSun"/>
              </a:rPr>
              <a:t>Surgical</a:t>
            </a:r>
            <a:r>
              <a:rPr lang="it-IT" sz="3600" b="0" strike="noStrike" spc="-1" dirty="0">
                <a:solidFill>
                  <a:schemeClr val="dk1"/>
                </a:solidFill>
                <a:latin typeface="Calibri"/>
                <a:ea typeface="SimSun"/>
              </a:rPr>
              <a:t> field </a:t>
            </a:r>
            <a:r>
              <a:rPr lang="it-IT" sz="3600" b="0" strike="noStrike" spc="-1" dirty="0" err="1">
                <a:solidFill>
                  <a:schemeClr val="dk1"/>
                </a:solidFill>
                <a:latin typeface="Calibri"/>
                <a:ea typeface="SimSun"/>
              </a:rPr>
              <a:t>asepsis</a:t>
            </a:r>
            <a:endParaRPr lang="it-IT" sz="3600" b="0" strike="noStrike" spc="-1" dirty="0">
              <a:solidFill>
                <a:srgbClr val="000000"/>
              </a:solidFill>
              <a:latin typeface="Arial"/>
            </a:endParaRPr>
          </a:p>
          <a:p>
            <a:pPr algn="ctr" defTabSz="914400">
              <a:lnSpc>
                <a:spcPct val="90000"/>
              </a:lnSpc>
              <a:spcBef>
                <a:spcPts val="1001"/>
              </a:spcBef>
              <a:tabLst>
                <a:tab pos="0" algn="l"/>
              </a:tabLst>
            </a:pPr>
            <a:endParaRPr lang="it-IT" sz="2400" b="0" strike="noStrike" spc="-1" dirty="0">
              <a:solidFill>
                <a:srgbClr val="000000"/>
              </a:solidFill>
              <a:latin typeface="Arial"/>
            </a:endParaRPr>
          </a:p>
        </p:txBody>
      </p:sp>
      <p:sp>
        <p:nvSpPr>
          <p:cNvPr id="111" name="Segnaposto contenuto 2"/>
          <p:cNvSpPr/>
          <p:nvPr/>
        </p:nvSpPr>
        <p:spPr>
          <a:xfrm>
            <a:off x="424080" y="3746880"/>
            <a:ext cx="11079000" cy="8863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28600" indent="-228600" defTabSz="914400">
              <a:lnSpc>
                <a:spcPct val="90000"/>
              </a:lnSpc>
              <a:spcBef>
                <a:spcPts val="1001"/>
              </a:spcBef>
              <a:buClr>
                <a:srgbClr val="000000"/>
              </a:buClr>
              <a:buFont typeface="Arial"/>
              <a:buChar char="•"/>
            </a:pPr>
            <a:r>
              <a:rPr lang="it-IT" sz="3600" b="0" strike="noStrike" spc="-1" dirty="0">
                <a:solidFill>
                  <a:schemeClr val="dk1"/>
                </a:solidFill>
                <a:latin typeface="Calibri"/>
                <a:ea typeface="SimSun"/>
              </a:rPr>
              <a:t>Hand </a:t>
            </a:r>
            <a:r>
              <a:rPr lang="it-IT" sz="3600" b="0" strike="noStrike" spc="-1" dirty="0" err="1">
                <a:solidFill>
                  <a:schemeClr val="dk1"/>
                </a:solidFill>
                <a:latin typeface="Calibri"/>
                <a:ea typeface="SimSun"/>
              </a:rPr>
              <a:t>disinfection</a:t>
            </a:r>
            <a:endParaRPr lang="it-IT" sz="3600" b="0" strike="noStrike" spc="-1" dirty="0">
              <a:solidFill>
                <a:srgbClr val="000000"/>
              </a:solidFill>
              <a:latin typeface="Arial"/>
            </a:endParaRPr>
          </a:p>
          <a:p>
            <a:pPr algn="ctr" defTabSz="914400">
              <a:lnSpc>
                <a:spcPct val="90000"/>
              </a:lnSpc>
              <a:spcBef>
                <a:spcPts val="1001"/>
              </a:spcBef>
              <a:tabLst>
                <a:tab pos="0" algn="l"/>
              </a:tabLst>
            </a:pPr>
            <a:endParaRPr lang="it-IT" sz="2400" b="0" strike="noStrike" spc="-1" dirty="0">
              <a:solidFill>
                <a:srgbClr val="000000"/>
              </a:solidFill>
              <a:latin typeface="Arial"/>
            </a:endParaRPr>
          </a:p>
        </p:txBody>
      </p:sp>
      <p:sp>
        <p:nvSpPr>
          <p:cNvPr id="112" name="Segnaposto contenuto 2"/>
          <p:cNvSpPr/>
          <p:nvPr/>
        </p:nvSpPr>
        <p:spPr>
          <a:xfrm>
            <a:off x="424080" y="4705200"/>
            <a:ext cx="11167200" cy="8863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28600" indent="-228600" defTabSz="914400">
              <a:lnSpc>
                <a:spcPct val="90000"/>
              </a:lnSpc>
              <a:spcBef>
                <a:spcPts val="1001"/>
              </a:spcBef>
              <a:buClr>
                <a:srgbClr val="000000"/>
              </a:buClr>
              <a:buFont typeface="Arial"/>
              <a:buChar char="•"/>
            </a:pPr>
            <a:r>
              <a:rPr lang="it-IT" sz="3600" b="0" strike="noStrike" spc="-1" dirty="0">
                <a:solidFill>
                  <a:schemeClr val="dk1"/>
                </a:solidFill>
                <a:latin typeface="Calibri"/>
              </a:rPr>
              <a:t>Blood </a:t>
            </a:r>
            <a:r>
              <a:rPr lang="it-IT" sz="3600" b="0" strike="noStrike" spc="-1" dirty="0" err="1">
                <a:solidFill>
                  <a:schemeClr val="dk1"/>
                </a:solidFill>
                <a:latin typeface="Calibri"/>
              </a:rPr>
              <a:t>transfusion</a:t>
            </a:r>
            <a:endParaRPr lang="it-IT" sz="3600" b="0" strike="noStrike" spc="-1" dirty="0">
              <a:solidFill>
                <a:srgbClr val="000000"/>
              </a:solidFill>
              <a:latin typeface="Arial"/>
            </a:endParaRPr>
          </a:p>
        </p:txBody>
      </p:sp>
      <p:sp>
        <p:nvSpPr>
          <p:cNvPr id="113" name="Segnaposto contenuto 2"/>
          <p:cNvSpPr/>
          <p:nvPr/>
        </p:nvSpPr>
        <p:spPr>
          <a:xfrm>
            <a:off x="424080" y="5663160"/>
            <a:ext cx="11167200" cy="88632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marL="228600" indent="-228600" defTabSz="914400">
              <a:lnSpc>
                <a:spcPct val="90000"/>
              </a:lnSpc>
              <a:spcBef>
                <a:spcPts val="1001"/>
              </a:spcBef>
              <a:buClr>
                <a:srgbClr val="000000"/>
              </a:buClr>
              <a:buFont typeface="Arial"/>
              <a:buChar char="•"/>
            </a:pPr>
            <a:r>
              <a:rPr lang="it-IT" sz="3600" b="0" strike="noStrike" spc="-1" dirty="0" err="1">
                <a:solidFill>
                  <a:schemeClr val="dk1"/>
                </a:solidFill>
                <a:latin typeface="Calibri"/>
              </a:rPr>
              <a:t>Maintaining</a:t>
            </a:r>
            <a:r>
              <a:rPr lang="it-IT" sz="3600" b="0" strike="noStrike" spc="-1" dirty="0">
                <a:solidFill>
                  <a:schemeClr val="dk1"/>
                </a:solidFill>
                <a:latin typeface="Calibri"/>
              </a:rPr>
              <a:t> </a:t>
            </a:r>
            <a:r>
              <a:rPr lang="it-IT" sz="3600" b="0" strike="noStrike" spc="-1" dirty="0" err="1">
                <a:solidFill>
                  <a:schemeClr val="dk1"/>
                </a:solidFill>
                <a:latin typeface="Calibri"/>
              </a:rPr>
              <a:t>patient’s</a:t>
            </a:r>
            <a:r>
              <a:rPr lang="it-IT" sz="3600" b="0" strike="noStrike" spc="-1" dirty="0">
                <a:solidFill>
                  <a:schemeClr val="dk1"/>
                </a:solidFill>
                <a:latin typeface="Calibri"/>
              </a:rPr>
              <a:t> </a:t>
            </a:r>
            <a:r>
              <a:rPr lang="it-IT" sz="3600" b="0" strike="noStrike" spc="-1" dirty="0" err="1">
                <a:solidFill>
                  <a:schemeClr val="dk1"/>
                </a:solidFill>
                <a:latin typeface="Calibri"/>
              </a:rPr>
              <a:t>homeostasis</a:t>
            </a:r>
            <a:r>
              <a:rPr lang="it-IT" sz="3600" b="0" strike="noStrike" spc="-1" dirty="0">
                <a:solidFill>
                  <a:schemeClr val="dk1"/>
                </a:solidFill>
                <a:latin typeface="Calibri"/>
              </a:rPr>
              <a:t> </a:t>
            </a:r>
            <a:endParaRPr lang="it-IT" sz="3600" b="0" strike="noStrike" spc="-1" dirty="0">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635FFDB-4339-5CB2-2C15-77A5B53BEEA8}"/>
              </a:ext>
            </a:extLst>
          </p:cNvPr>
          <p:cNvPicPr>
            <a:picLocks noChangeAspect="1"/>
          </p:cNvPicPr>
          <p:nvPr/>
        </p:nvPicPr>
        <p:blipFill>
          <a:blip r:embed="rId2"/>
          <a:stretch>
            <a:fillRect/>
          </a:stretch>
        </p:blipFill>
        <p:spPr>
          <a:xfrm>
            <a:off x="2430413" y="1446065"/>
            <a:ext cx="7068126" cy="4161521"/>
          </a:xfrm>
          <a:prstGeom prst="rect">
            <a:avLst/>
          </a:prstGeom>
        </p:spPr>
      </p:pic>
    </p:spTree>
    <p:extLst>
      <p:ext uri="{BB962C8B-B14F-4D97-AF65-F5344CB8AC3E}">
        <p14:creationId xmlns:p14="http://schemas.microsoft.com/office/powerpoint/2010/main" val="236257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EA5ADE76-347B-DD64-0A50-BC014C544EB3}"/>
              </a:ext>
            </a:extLst>
          </p:cNvPr>
          <p:cNvSpPr txBox="1"/>
          <p:nvPr/>
        </p:nvSpPr>
        <p:spPr>
          <a:xfrm>
            <a:off x="0" y="177934"/>
            <a:ext cx="12052453" cy="4154984"/>
          </a:xfrm>
          <a:prstGeom prst="rect">
            <a:avLst/>
          </a:prstGeom>
          <a:noFill/>
        </p:spPr>
        <p:txBody>
          <a:bodyPr wrap="square" rtlCol="0">
            <a:spAutoFit/>
          </a:bodyPr>
          <a:lstStyle/>
          <a:p>
            <a:pPr marL="342900" indent="-342900">
              <a:buAutoNum type="arabicParenR"/>
            </a:pPr>
            <a:r>
              <a:rPr lang="en-US" sz="2400" b="1" dirty="0"/>
              <a:t>How to close a surgical incision? </a:t>
            </a:r>
          </a:p>
          <a:p>
            <a:r>
              <a:rPr lang="en-US" sz="2400" dirty="0"/>
              <a:t>There is no significant difference in terms of SSI incidence and length of hospital stay between patients in which the skin is sutured by continuous versus interrupted stitches (</a:t>
            </a:r>
            <a:r>
              <a:rPr lang="en-US" sz="2400" dirty="0" err="1"/>
              <a:t>GoR</a:t>
            </a:r>
            <a:r>
              <a:rPr lang="en-US" sz="2400" dirty="0"/>
              <a:t> 1B)</a:t>
            </a:r>
          </a:p>
          <a:p>
            <a:r>
              <a:rPr lang="en-US" sz="2400" dirty="0"/>
              <a:t>Superficial wound dehiscence is lower in subcuticular continuous suture versus interrupted stitches. (</a:t>
            </a:r>
            <a:r>
              <a:rPr lang="en-US" sz="2400" dirty="0" err="1"/>
              <a:t>GoR</a:t>
            </a:r>
            <a:r>
              <a:rPr lang="en-US" sz="2400" dirty="0"/>
              <a:t> 1B)</a:t>
            </a:r>
          </a:p>
          <a:p>
            <a:r>
              <a:rPr lang="en-US" sz="2400" dirty="0"/>
              <a:t>The use of </a:t>
            </a:r>
            <a:r>
              <a:rPr lang="en-US" sz="2400" dirty="0" err="1"/>
              <a:t>steri</a:t>
            </a:r>
            <a:r>
              <a:rPr lang="en-US" sz="2400" dirty="0"/>
              <a:t>-strips doesn't reduce the incidence of SSI</a:t>
            </a:r>
          </a:p>
          <a:p>
            <a:endParaRPr lang="en-US" sz="2400" dirty="0"/>
          </a:p>
          <a:p>
            <a:endParaRPr lang="en-US" sz="2400" dirty="0"/>
          </a:p>
          <a:p>
            <a:r>
              <a:rPr lang="en-US" sz="2400" b="1" dirty="0"/>
              <a:t>2) Coated sutures: are they useful? </a:t>
            </a:r>
          </a:p>
          <a:p>
            <a:r>
              <a:rPr lang="en-US" sz="2400" dirty="0"/>
              <a:t>Triclosan-coated sutures significantly reduce SSI prevalence compared with </a:t>
            </a:r>
            <a:r>
              <a:rPr lang="it-IT" sz="2400" dirty="0"/>
              <a:t>the non-</a:t>
            </a:r>
            <a:r>
              <a:rPr lang="it-IT" sz="2400" dirty="0" err="1"/>
              <a:t>coated</a:t>
            </a:r>
            <a:r>
              <a:rPr lang="it-IT" sz="2400" dirty="0"/>
              <a:t> </a:t>
            </a:r>
            <a:r>
              <a:rPr lang="it-IT" sz="2400" dirty="0" err="1"/>
              <a:t>sutures</a:t>
            </a:r>
            <a:r>
              <a:rPr lang="it-IT" sz="2400" dirty="0"/>
              <a:t> (GoR1B)</a:t>
            </a:r>
          </a:p>
        </p:txBody>
      </p:sp>
    </p:spTree>
    <p:extLst>
      <p:ext uri="{BB962C8B-B14F-4D97-AF65-F5344CB8AC3E}">
        <p14:creationId xmlns:p14="http://schemas.microsoft.com/office/powerpoint/2010/main" val="67594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E8AC3B7-3BFD-C09B-1226-B53E71EC5926}"/>
              </a:ext>
            </a:extLst>
          </p:cNvPr>
          <p:cNvSpPr txBox="1"/>
          <p:nvPr/>
        </p:nvSpPr>
        <p:spPr>
          <a:xfrm>
            <a:off x="0" y="151179"/>
            <a:ext cx="12192000" cy="6555641"/>
          </a:xfrm>
          <a:prstGeom prst="rect">
            <a:avLst/>
          </a:prstGeom>
          <a:noFill/>
        </p:spPr>
        <p:txBody>
          <a:bodyPr wrap="square" rtlCol="0">
            <a:spAutoFit/>
          </a:bodyPr>
          <a:lstStyle/>
          <a:p>
            <a:r>
              <a:rPr lang="en-US" sz="2800" b="1" dirty="0"/>
              <a:t>3)</a:t>
            </a:r>
            <a:r>
              <a:rPr lang="en-US" sz="2800" dirty="0"/>
              <a:t> </a:t>
            </a:r>
            <a:r>
              <a:rPr lang="en-US" sz="2800" b="1" dirty="0"/>
              <a:t>What is the role of intraoperative intraperitoneal irrigation vs topic wound lavage with antibiotic solutions to prevent surgical site infections?</a:t>
            </a:r>
          </a:p>
          <a:p>
            <a:r>
              <a:rPr lang="en-US" sz="2800" dirty="0"/>
              <a:t>There are insufficient data to </a:t>
            </a:r>
            <a:r>
              <a:rPr lang="en-US" sz="2800" dirty="0" err="1"/>
              <a:t>to</a:t>
            </a:r>
            <a:r>
              <a:rPr lang="en-US" sz="2800" dirty="0"/>
              <a:t> support the role of intraperitoneal the role of intraperitoneal or topic wound irrigation with antibiotics in preventing SSI</a:t>
            </a:r>
          </a:p>
          <a:p>
            <a:endParaRPr lang="en-US" sz="2800" dirty="0"/>
          </a:p>
          <a:p>
            <a:r>
              <a:rPr lang="en-US" sz="2800" b="1" dirty="0"/>
              <a:t>4) Could wound irrigation with saline and/or povidone iodine solution be useful to prevent surgical site infections?</a:t>
            </a:r>
          </a:p>
          <a:p>
            <a:r>
              <a:rPr lang="en-US" sz="2800" dirty="0"/>
              <a:t>There are insufficient data to determine the role of saline or povidone solution irrigation of incisional wounds before closure to prevent SSI </a:t>
            </a:r>
            <a:r>
              <a:rPr lang="it-IT" sz="2800" dirty="0"/>
              <a:t>(</a:t>
            </a:r>
            <a:r>
              <a:rPr lang="it-IT" sz="2800" dirty="0" err="1"/>
              <a:t>GoR</a:t>
            </a:r>
            <a:r>
              <a:rPr lang="it-IT" sz="2800" dirty="0"/>
              <a:t> 2B).</a:t>
            </a:r>
          </a:p>
          <a:p>
            <a:endParaRPr lang="it-IT" sz="2800" dirty="0"/>
          </a:p>
          <a:p>
            <a:r>
              <a:rPr lang="en-US" sz="2800" b="1" dirty="0"/>
              <a:t>5) Are wound protector devices useful? </a:t>
            </a:r>
          </a:p>
          <a:p>
            <a:r>
              <a:rPr lang="en-US" sz="2800" dirty="0"/>
              <a:t>The use of wound protectors has protective effects in reducing incisional SSI </a:t>
            </a:r>
            <a:r>
              <a:rPr lang="it-IT" sz="2800" dirty="0"/>
              <a:t>(</a:t>
            </a:r>
            <a:r>
              <a:rPr lang="it-IT" sz="2800" dirty="0" err="1"/>
              <a:t>GoR</a:t>
            </a:r>
            <a:r>
              <a:rPr lang="it-IT" sz="2800" dirty="0"/>
              <a:t> 1A);</a:t>
            </a:r>
          </a:p>
          <a:p>
            <a:r>
              <a:rPr lang="en-US" sz="2800" dirty="0"/>
              <a:t>The use of dual-ring constructed wound protectors appears to be superior to single-ring devices in preventing SSI (GoR1B).</a:t>
            </a:r>
            <a:endParaRPr lang="it-IT" sz="2800" dirty="0"/>
          </a:p>
        </p:txBody>
      </p:sp>
    </p:spTree>
    <p:extLst>
      <p:ext uri="{BB962C8B-B14F-4D97-AF65-F5344CB8AC3E}">
        <p14:creationId xmlns:p14="http://schemas.microsoft.com/office/powerpoint/2010/main" val="395719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C4D35DF-1367-C9E6-EDD4-D72B2B01950F}"/>
              </a:ext>
            </a:extLst>
          </p:cNvPr>
          <p:cNvSpPr txBox="1"/>
          <p:nvPr/>
        </p:nvSpPr>
        <p:spPr>
          <a:xfrm>
            <a:off x="165253" y="308472"/>
            <a:ext cx="11766014" cy="5262979"/>
          </a:xfrm>
          <a:prstGeom prst="rect">
            <a:avLst/>
          </a:prstGeom>
          <a:noFill/>
        </p:spPr>
        <p:txBody>
          <a:bodyPr wrap="square" rtlCol="0">
            <a:spAutoFit/>
          </a:bodyPr>
          <a:lstStyle/>
          <a:p>
            <a:r>
              <a:rPr lang="en-US" sz="2400" b="1" dirty="0"/>
              <a:t>6) Are sterile surgical drapes useful? </a:t>
            </a:r>
          </a:p>
          <a:p>
            <a:r>
              <a:rPr lang="en-US" sz="2400" dirty="0"/>
              <a:t>There is no evidence that plastic adhesive incise drapes with or without antimicrobial properties are useful to decrease SSI (</a:t>
            </a:r>
            <a:r>
              <a:rPr lang="en-US" sz="2400" dirty="0" err="1"/>
              <a:t>GoR</a:t>
            </a:r>
            <a:r>
              <a:rPr lang="en-US" sz="2400" dirty="0"/>
              <a:t> 2C).</a:t>
            </a:r>
          </a:p>
          <a:p>
            <a:endParaRPr lang="en-US" sz="2400" dirty="0"/>
          </a:p>
          <a:p>
            <a:r>
              <a:rPr lang="en-US" sz="2400" b="1" dirty="0"/>
              <a:t>7) To drain or not to drain in closing surgical incision?</a:t>
            </a:r>
            <a:r>
              <a:rPr lang="en-US" sz="2400" dirty="0"/>
              <a:t> </a:t>
            </a:r>
          </a:p>
          <a:p>
            <a:r>
              <a:rPr lang="en-US" sz="2400" dirty="0"/>
              <a:t>There are insufficient data to determine the role of the use of subcutaneous drainage of incisional wounds before closure to prevent SSI in high-risk patients </a:t>
            </a:r>
            <a:r>
              <a:rPr lang="it-IT" sz="2400" dirty="0"/>
              <a:t>(</a:t>
            </a:r>
            <a:r>
              <a:rPr lang="it-IT" sz="2400" dirty="0" err="1"/>
              <a:t>GoR</a:t>
            </a:r>
            <a:r>
              <a:rPr lang="it-IT" sz="2400" dirty="0"/>
              <a:t> 2B)</a:t>
            </a:r>
          </a:p>
          <a:p>
            <a:endParaRPr lang="it-IT" sz="2400" dirty="0"/>
          </a:p>
          <a:p>
            <a:r>
              <a:rPr lang="en-US" sz="2400" b="1" dirty="0"/>
              <a:t>8) When is double gloving recommended? When is changing gloves </a:t>
            </a:r>
            <a:r>
              <a:rPr lang="it-IT" sz="2400" b="1" dirty="0" err="1"/>
              <a:t>recommended</a:t>
            </a:r>
            <a:r>
              <a:rPr lang="it-IT" sz="2400" b="1" dirty="0"/>
              <a:t> </a:t>
            </a:r>
            <a:r>
              <a:rPr lang="it-IT" sz="2400" b="1" dirty="0" err="1"/>
              <a:t>during</a:t>
            </a:r>
            <a:r>
              <a:rPr lang="it-IT" sz="2400" b="1" dirty="0"/>
              <a:t> an </a:t>
            </a:r>
            <a:r>
              <a:rPr lang="it-IT" sz="2400" b="1" dirty="0" err="1"/>
              <a:t>operation</a:t>
            </a:r>
            <a:r>
              <a:rPr lang="it-IT" sz="2400" b="1" dirty="0"/>
              <a:t>?</a:t>
            </a:r>
          </a:p>
          <a:p>
            <a:r>
              <a:rPr lang="en-US" sz="2400" dirty="0"/>
              <a:t>There are insufficient data to determine the role of double gloving to prevent </a:t>
            </a:r>
            <a:r>
              <a:rPr lang="it-IT" sz="2400" dirty="0"/>
              <a:t>SSI (</a:t>
            </a:r>
            <a:r>
              <a:rPr lang="it-IT" sz="2400" dirty="0" err="1"/>
              <a:t>GoR</a:t>
            </a:r>
            <a:r>
              <a:rPr lang="it-IT" sz="2400" dirty="0"/>
              <a:t> 2C).</a:t>
            </a:r>
          </a:p>
          <a:p>
            <a:r>
              <a:rPr lang="en-US" sz="2400" dirty="0"/>
              <a:t>The mechanical resistance of latex gloves depends on the duration of wear. It may be beneficial for surgical team members and their protection to change</a:t>
            </a:r>
          </a:p>
          <a:p>
            <a:r>
              <a:rPr lang="en-US" sz="2400" dirty="0"/>
              <a:t>gloves at certain intervals during surgery (</a:t>
            </a:r>
            <a:r>
              <a:rPr lang="en-US" sz="2400" dirty="0" err="1"/>
              <a:t>GoR</a:t>
            </a:r>
            <a:r>
              <a:rPr lang="en-US" sz="2400" dirty="0"/>
              <a:t> 2C).</a:t>
            </a:r>
            <a:endParaRPr lang="it-IT" sz="2400" dirty="0"/>
          </a:p>
        </p:txBody>
      </p:sp>
    </p:spTree>
    <p:extLst>
      <p:ext uri="{BB962C8B-B14F-4D97-AF65-F5344CB8AC3E}">
        <p14:creationId xmlns:p14="http://schemas.microsoft.com/office/powerpoint/2010/main" val="1491368590"/>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87</TotalTime>
  <Words>1799</Words>
  <Application>Microsoft Office PowerPoint</Application>
  <PresentationFormat>Widescreen</PresentationFormat>
  <Paragraphs>105</Paragraphs>
  <Slides>16</Slides>
  <Notes>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16</vt:i4>
      </vt:variant>
    </vt:vector>
  </HeadingPairs>
  <TitlesOfParts>
    <vt:vector size="24" baseType="lpstr">
      <vt:lpstr>Arial</vt:lpstr>
      <vt:lpstr>Calibri</vt:lpstr>
      <vt:lpstr>Merriweather</vt:lpstr>
      <vt:lpstr>OpenSymbol</vt:lpstr>
      <vt:lpstr>Source Sans Pro</vt:lpstr>
      <vt:lpstr>Times New Roman</vt:lpstr>
      <vt:lpstr>Wingdings</vt:lpstr>
      <vt:lpstr>RetrospectVTI</vt:lpstr>
      <vt:lpstr>Prevenzione delle SSI in chirurgia d’urgenza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AOUC</cp:lastModifiedBy>
  <cp:revision>14</cp:revision>
  <dcterms:created xsi:type="dcterms:W3CDTF">2022-02-27T17:36:31Z</dcterms:created>
  <dcterms:modified xsi:type="dcterms:W3CDTF">2025-10-14T17:24:06Z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